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60" r:id="rId3"/>
    <p:sldId id="257" r:id="rId4"/>
    <p:sldId id="264" r:id="rId5"/>
    <p:sldId id="258" r:id="rId6"/>
  </p:sldIdLst>
  <p:sldSz cx="7559675" cy="1026001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32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9AFC"/>
    <a:srgbClr val="DDE9FF"/>
    <a:srgbClr val="2466F3"/>
    <a:srgbClr val="286EF4"/>
    <a:srgbClr val="41A3FE"/>
    <a:srgbClr val="2567F3"/>
    <a:srgbClr val="F8FBFF"/>
    <a:srgbClr val="EBF3FF"/>
    <a:srgbClr val="0F55FA"/>
    <a:srgbClr val="1F5E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1818" y="-450"/>
      </p:cViewPr>
      <p:guideLst>
        <p:guide orient="horz" pos="3232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F597E-7034-4021-8404-FCE5EF78E8BC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92350" y="1143000"/>
            <a:ext cx="22733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A94A63-9364-4B9A-81C1-75647099E7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2128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94A63-9364-4B9A-81C1-75647099E77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5151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679128"/>
            <a:ext cx="6425724" cy="357200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388883"/>
            <a:ext cx="5669756" cy="2477127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0ED98-A675-4A6E-AAEE-C216C254FBFC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9098-A2A1-4423-A097-E1E112DF29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4593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0ED98-A675-4A6E-AAEE-C216C254FBFC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9098-A2A1-4423-A097-E1E112DF29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9725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557881"/>
            <a:ext cx="6520220" cy="4267880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6866137"/>
            <a:ext cx="6520220" cy="2244377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0ED98-A675-4A6E-AAEE-C216C254FBFC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9098-A2A1-4423-A097-E1E112DF29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0362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731253"/>
            <a:ext cx="3212862" cy="65098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731253"/>
            <a:ext cx="3212862" cy="65098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0ED98-A675-4A6E-AAEE-C216C254FBFC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9098-A2A1-4423-A097-E1E112DF29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5815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46253"/>
            <a:ext cx="6520220" cy="198312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515129"/>
            <a:ext cx="3198096" cy="1232626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747755"/>
            <a:ext cx="3198096" cy="551238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515129"/>
            <a:ext cx="3213847" cy="1232626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747755"/>
            <a:ext cx="3213847" cy="551238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0ED98-A675-4A6E-AAEE-C216C254FBFC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9098-A2A1-4423-A097-E1E112DF29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5937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0ED98-A675-4A6E-AAEE-C216C254FBFC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9098-A2A1-4423-A097-E1E112DF29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7851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0ED98-A675-4A6E-AAEE-C216C254FBFC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9098-A2A1-4423-A097-E1E112DF29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487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84001"/>
            <a:ext cx="2438192" cy="2394003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477254"/>
            <a:ext cx="3827085" cy="7291259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078004"/>
            <a:ext cx="2438192" cy="5702383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0ED98-A675-4A6E-AAEE-C216C254FBFC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9098-A2A1-4423-A097-E1E112DF29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6318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84001"/>
            <a:ext cx="2438192" cy="2394003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477254"/>
            <a:ext cx="3827085" cy="7291259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078004"/>
            <a:ext cx="2438192" cy="5702383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0ED98-A675-4A6E-AAEE-C216C254FBFC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9098-A2A1-4423-A097-E1E112DF29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6141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0ED98-A675-4A6E-AAEE-C216C254FBFC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9098-A2A1-4423-A097-E1E112DF29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0224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46251"/>
            <a:ext cx="1630055" cy="869488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46251"/>
            <a:ext cx="4795669" cy="869488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0ED98-A675-4A6E-AAEE-C216C254FBFC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9098-A2A1-4423-A097-E1E112DF29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6480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46253"/>
            <a:ext cx="6520220" cy="1983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731253"/>
            <a:ext cx="6520220" cy="6509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509514"/>
            <a:ext cx="1700927" cy="5462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0ED98-A675-4A6E-AAEE-C216C254FBFC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509514"/>
            <a:ext cx="2551390" cy="5462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509514"/>
            <a:ext cx="1700927" cy="5462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049098-A2A1-4423-A097-E1E112DF29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3588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20" Type="http://schemas.openxmlformats.org/officeDocument/2006/relationships/image" Target="../media/image19.jpe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jpe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jpg"/><Relationship Id="rId27" Type="http://schemas.openxmlformats.org/officeDocument/2006/relationships/image" Target="../media/image26.png"/><Relationship Id="rId30" Type="http://schemas.openxmlformats.org/officeDocument/2006/relationships/image" Target="../media/image2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图片 6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88" y="-210"/>
            <a:ext cx="7559522" cy="10260223"/>
          </a:xfrm>
          <a:prstGeom prst="rect">
            <a:avLst/>
          </a:prstGeom>
        </p:spPr>
      </p:pic>
      <p:sp>
        <p:nvSpPr>
          <p:cNvPr id="19" name="文本框 3"/>
          <p:cNvSpPr txBox="1">
            <a:spLocks/>
          </p:cNvSpPr>
          <p:nvPr/>
        </p:nvSpPr>
        <p:spPr>
          <a:xfrm>
            <a:off x="658376" y="4632214"/>
            <a:ext cx="1058400" cy="432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主办</a:t>
            </a:r>
            <a:r>
              <a:rPr lang="zh-CN" altLang="zh-CN" sz="105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单位</a:t>
            </a:r>
            <a:endParaRPr lang="zh-CN" altLang="zh-CN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图片 19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818" y="4572080"/>
            <a:ext cx="1058400" cy="4320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1" name="文本框 3"/>
          <p:cNvSpPr txBox="1">
            <a:spLocks/>
          </p:cNvSpPr>
          <p:nvPr/>
        </p:nvSpPr>
        <p:spPr>
          <a:xfrm>
            <a:off x="658376" y="7287384"/>
            <a:ext cx="1058400" cy="432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05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媒体支持</a:t>
            </a:r>
            <a:endParaRPr lang="zh-CN" altLang="zh-CN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2" name="图片 21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878" y="7287384"/>
            <a:ext cx="1058400" cy="432000"/>
          </a:xfrm>
          <a:prstGeom prst="rect">
            <a:avLst/>
          </a:prstGeom>
        </p:spPr>
      </p:pic>
      <p:pic>
        <p:nvPicPr>
          <p:cNvPr id="23" name="图片 22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878" y="8604548"/>
            <a:ext cx="1058400" cy="432000"/>
          </a:xfrm>
          <a:prstGeom prst="rect">
            <a:avLst/>
          </a:prstGeom>
        </p:spPr>
      </p:pic>
      <p:pic>
        <p:nvPicPr>
          <p:cNvPr id="24" name="图片 23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878" y="9263132"/>
            <a:ext cx="1058400" cy="432000"/>
          </a:xfrm>
          <a:prstGeom prst="rect">
            <a:avLst/>
          </a:prstGeom>
        </p:spPr>
      </p:pic>
      <p:pic>
        <p:nvPicPr>
          <p:cNvPr id="25" name="图片 24"/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238" y="7287384"/>
            <a:ext cx="1058400" cy="432000"/>
          </a:xfrm>
          <a:prstGeom prst="rect">
            <a:avLst/>
          </a:prstGeom>
        </p:spPr>
      </p:pic>
      <p:pic>
        <p:nvPicPr>
          <p:cNvPr id="26" name="图片 25"/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878" y="7945966"/>
            <a:ext cx="1058400" cy="432000"/>
          </a:xfrm>
          <a:prstGeom prst="rect">
            <a:avLst/>
          </a:prstGeom>
        </p:spPr>
      </p:pic>
      <p:pic>
        <p:nvPicPr>
          <p:cNvPr id="27" name="图片 26"/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349" y="7945966"/>
            <a:ext cx="1058400" cy="432000"/>
          </a:xfrm>
          <a:prstGeom prst="rect">
            <a:avLst/>
          </a:prstGeom>
        </p:spPr>
      </p:pic>
      <p:pic>
        <p:nvPicPr>
          <p:cNvPr id="28" name="图片 27"/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238" y="8604548"/>
            <a:ext cx="1058400" cy="432000"/>
          </a:xfrm>
          <a:prstGeom prst="rect">
            <a:avLst/>
          </a:prstGeom>
        </p:spPr>
      </p:pic>
      <p:pic>
        <p:nvPicPr>
          <p:cNvPr id="29" name="图片 28"/>
          <p:cNvPicPr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819" y="7287384"/>
            <a:ext cx="1058400" cy="432000"/>
          </a:xfrm>
          <a:prstGeom prst="rect">
            <a:avLst/>
          </a:prstGeom>
        </p:spPr>
      </p:pic>
      <p:pic>
        <p:nvPicPr>
          <p:cNvPr id="30" name="图片 29"/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819" y="8604548"/>
            <a:ext cx="1058400" cy="432000"/>
          </a:xfrm>
          <a:prstGeom prst="rect">
            <a:avLst/>
          </a:prstGeom>
        </p:spPr>
      </p:pic>
      <p:pic>
        <p:nvPicPr>
          <p:cNvPr id="31" name="图片 30"/>
          <p:cNvPicPr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349" y="8604548"/>
            <a:ext cx="1058400" cy="432000"/>
          </a:xfrm>
          <a:prstGeom prst="rect">
            <a:avLst/>
          </a:prstGeom>
        </p:spPr>
      </p:pic>
      <p:pic>
        <p:nvPicPr>
          <p:cNvPr id="32" name="图片 31"/>
          <p:cNvPicPr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349" y="7287384"/>
            <a:ext cx="1058400" cy="432000"/>
          </a:xfrm>
          <a:prstGeom prst="rect">
            <a:avLst/>
          </a:prstGeom>
        </p:spPr>
      </p:pic>
      <p:pic>
        <p:nvPicPr>
          <p:cNvPr id="33" name="图片 32"/>
          <p:cNvPicPr>
            <a:picLocks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406" y="8604548"/>
            <a:ext cx="1058400" cy="432000"/>
          </a:xfrm>
          <a:prstGeom prst="rect">
            <a:avLst/>
          </a:prstGeom>
        </p:spPr>
      </p:pic>
      <p:pic>
        <p:nvPicPr>
          <p:cNvPr id="34" name="图片 33"/>
          <p:cNvPicPr>
            <a:picLocks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819" y="7945966"/>
            <a:ext cx="1058400" cy="432000"/>
          </a:xfrm>
          <a:prstGeom prst="rect">
            <a:avLst/>
          </a:prstGeom>
        </p:spPr>
      </p:pic>
      <p:pic>
        <p:nvPicPr>
          <p:cNvPr id="35" name="图片 34"/>
          <p:cNvPicPr>
            <a:picLocks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406" y="7945966"/>
            <a:ext cx="1058400" cy="432000"/>
          </a:xfrm>
          <a:prstGeom prst="rect">
            <a:avLst/>
          </a:prstGeom>
        </p:spPr>
      </p:pic>
      <p:pic>
        <p:nvPicPr>
          <p:cNvPr id="36" name="图片 35"/>
          <p:cNvPicPr>
            <a:picLocks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238" y="7945966"/>
            <a:ext cx="1058400" cy="432000"/>
          </a:xfrm>
          <a:prstGeom prst="rect">
            <a:avLst/>
          </a:prstGeom>
        </p:spPr>
      </p:pic>
      <p:pic>
        <p:nvPicPr>
          <p:cNvPr id="37" name="图片 36"/>
          <p:cNvPicPr preferRelativeResize="0">
            <a:picLocks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406" y="9263132"/>
            <a:ext cx="1058400" cy="432000"/>
          </a:xfrm>
          <a:prstGeom prst="rect">
            <a:avLst/>
          </a:prstGeom>
        </p:spPr>
      </p:pic>
      <p:pic>
        <p:nvPicPr>
          <p:cNvPr id="38" name="图片 37"/>
          <p:cNvPicPr preferRelativeResize="0">
            <a:picLocks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406" y="7287384"/>
            <a:ext cx="1058400" cy="432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105413" y="2224300"/>
            <a:ext cx="1949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9</a:t>
            </a:r>
            <a:r>
              <a:rPr lang="zh-CN" altLang="zh-CN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17-18</a:t>
            </a:r>
            <a:r>
              <a:rPr lang="zh-CN" altLang="zh-CN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日 上海</a:t>
            </a:r>
          </a:p>
        </p:txBody>
      </p:sp>
      <p:sp>
        <p:nvSpPr>
          <p:cNvPr id="5" name="矩形 4"/>
          <p:cNvSpPr/>
          <p:nvPr/>
        </p:nvSpPr>
        <p:spPr>
          <a:xfrm>
            <a:off x="1441405" y="4574651"/>
            <a:ext cx="1058400" cy="43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441406" y="4703650"/>
            <a:ext cx="1058400" cy="174001"/>
          </a:xfrm>
          <a:prstGeom prst="rect">
            <a:avLst/>
          </a:prstGeom>
        </p:spPr>
      </p:pic>
      <p:sp>
        <p:nvSpPr>
          <p:cNvPr id="39" name="矩形 38"/>
          <p:cNvSpPr/>
          <p:nvPr/>
        </p:nvSpPr>
        <p:spPr>
          <a:xfrm>
            <a:off x="2579877" y="4572080"/>
            <a:ext cx="1058400" cy="43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3718348" y="4572080"/>
            <a:ext cx="1058400" cy="43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29" r="4515"/>
          <a:stretch/>
        </p:blipFill>
        <p:spPr>
          <a:xfrm>
            <a:off x="2600890" y="4664054"/>
            <a:ext cx="1024959" cy="26218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779760" y="4572080"/>
            <a:ext cx="421732" cy="42173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135989" y="4621373"/>
            <a:ext cx="6946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b="1" smtClean="0"/>
              <a:t>苏州市压铸技术协会</a:t>
            </a:r>
            <a:endParaRPr lang="zh-CN" altLang="en-US" sz="800" b="1"/>
          </a:p>
        </p:txBody>
      </p:sp>
      <p:sp>
        <p:nvSpPr>
          <p:cNvPr id="41" name="文本框 3"/>
          <p:cNvSpPr txBox="1">
            <a:spLocks/>
          </p:cNvSpPr>
          <p:nvPr/>
        </p:nvSpPr>
        <p:spPr>
          <a:xfrm>
            <a:off x="658375" y="5290107"/>
            <a:ext cx="723275" cy="3061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05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指导</a:t>
            </a:r>
            <a:r>
              <a:rPr lang="zh-CN" altLang="zh-CN" sz="105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单位</a:t>
            </a:r>
            <a:endParaRPr lang="zh-CN" altLang="zh-CN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441405" y="5230662"/>
            <a:ext cx="1058400" cy="43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2579877" y="5230662"/>
            <a:ext cx="1058400" cy="43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3"/>
          <p:cNvSpPr txBox="1">
            <a:spLocks/>
          </p:cNvSpPr>
          <p:nvPr/>
        </p:nvSpPr>
        <p:spPr>
          <a:xfrm>
            <a:off x="658375" y="5929298"/>
            <a:ext cx="723275" cy="3061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05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支持</a:t>
            </a:r>
            <a:r>
              <a:rPr lang="zh-CN" altLang="zh-CN" sz="105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单位</a:t>
            </a:r>
            <a:endParaRPr lang="zh-CN" altLang="zh-CN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441405" y="5912478"/>
            <a:ext cx="1058400" cy="43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2579877" y="5912478"/>
            <a:ext cx="1058400" cy="43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004649" y="5303587"/>
            <a:ext cx="7347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b="1"/>
              <a:t>上海市工业经济联合会</a:t>
            </a: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491783" y="5918840"/>
            <a:ext cx="421732" cy="421730"/>
          </a:xfrm>
          <a:prstGeom prst="rect">
            <a:avLst/>
          </a:prstGeom>
        </p:spPr>
      </p:pic>
      <p:sp>
        <p:nvSpPr>
          <p:cNvPr id="48" name="文本框 47"/>
          <p:cNvSpPr txBox="1"/>
          <p:nvPr/>
        </p:nvSpPr>
        <p:spPr>
          <a:xfrm>
            <a:off x="1848012" y="5968133"/>
            <a:ext cx="6946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b="1" smtClean="0"/>
              <a:t>苏州市压铸技术协会</a:t>
            </a:r>
            <a:endParaRPr lang="zh-CN" altLang="en-US" sz="800" b="1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734" y="5934883"/>
            <a:ext cx="843312" cy="296424"/>
          </a:xfrm>
          <a:prstGeom prst="rect">
            <a:avLst/>
          </a:prstGeom>
        </p:spPr>
      </p:pic>
      <p:sp>
        <p:nvSpPr>
          <p:cNvPr id="49" name="文本框 48"/>
          <p:cNvSpPr txBox="1"/>
          <p:nvPr/>
        </p:nvSpPr>
        <p:spPr>
          <a:xfrm>
            <a:off x="2481080" y="6181814"/>
            <a:ext cx="13403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00" b="1"/>
              <a:t>上海市汽车零部件行业协会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878" y="5342724"/>
            <a:ext cx="1082547" cy="212807"/>
          </a:xfrm>
          <a:prstGeom prst="rect">
            <a:avLst/>
          </a:prstGeom>
        </p:spPr>
      </p:pic>
      <p:sp>
        <p:nvSpPr>
          <p:cNvPr id="51" name="矩形 50"/>
          <p:cNvSpPr/>
          <p:nvPr/>
        </p:nvSpPr>
        <p:spPr>
          <a:xfrm>
            <a:off x="3714530" y="5910956"/>
            <a:ext cx="1058400" cy="43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4857456" y="5910956"/>
            <a:ext cx="1058400" cy="43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5998011" y="5908570"/>
            <a:ext cx="1058400" cy="43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1436951" y="6615644"/>
            <a:ext cx="1058400" cy="43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5" name="图片 54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999" y="5909903"/>
            <a:ext cx="429594" cy="429594"/>
          </a:xfrm>
          <a:prstGeom prst="rect">
            <a:avLst/>
          </a:prstGeom>
        </p:spPr>
      </p:pic>
      <p:sp>
        <p:nvSpPr>
          <p:cNvPr id="57" name="文本框 56"/>
          <p:cNvSpPr txBox="1"/>
          <p:nvPr/>
        </p:nvSpPr>
        <p:spPr>
          <a:xfrm>
            <a:off x="4125591" y="5955423"/>
            <a:ext cx="6946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b="1" smtClean="0"/>
              <a:t>上海市稀土协会</a:t>
            </a:r>
            <a:endParaRPr lang="zh-CN" altLang="en-US" sz="800" b="1"/>
          </a:p>
        </p:txBody>
      </p:sp>
      <p:pic>
        <p:nvPicPr>
          <p:cNvPr id="58" name="图片 57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082" y="5913057"/>
            <a:ext cx="446660" cy="420946"/>
          </a:xfrm>
          <a:prstGeom prst="rect">
            <a:avLst/>
          </a:prstGeom>
        </p:spPr>
      </p:pic>
      <p:sp>
        <p:nvSpPr>
          <p:cNvPr id="59" name="文本框 58"/>
          <p:cNvSpPr txBox="1"/>
          <p:nvPr/>
        </p:nvSpPr>
        <p:spPr>
          <a:xfrm>
            <a:off x="5221218" y="5948416"/>
            <a:ext cx="6946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b="1"/>
              <a:t>上海市化工行业协会</a:t>
            </a:r>
          </a:p>
        </p:txBody>
      </p:sp>
      <p:pic>
        <p:nvPicPr>
          <p:cNvPr id="60" name="图片 59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963" y="5916596"/>
            <a:ext cx="548495" cy="270223"/>
          </a:xfrm>
          <a:prstGeom prst="rect">
            <a:avLst/>
          </a:prstGeom>
        </p:spPr>
      </p:pic>
      <p:sp>
        <p:nvSpPr>
          <p:cNvPr id="61" name="文本框 60"/>
          <p:cNvSpPr txBox="1"/>
          <p:nvPr/>
        </p:nvSpPr>
        <p:spPr>
          <a:xfrm>
            <a:off x="5974483" y="6176056"/>
            <a:ext cx="11054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b="1"/>
              <a:t>上海塑料行业协会</a:t>
            </a:r>
          </a:p>
        </p:txBody>
      </p:sp>
      <p:pic>
        <p:nvPicPr>
          <p:cNvPr id="62" name="图片 61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677" y="6607655"/>
            <a:ext cx="537360" cy="358240"/>
          </a:xfrm>
          <a:prstGeom prst="rect">
            <a:avLst/>
          </a:prstGeom>
        </p:spPr>
      </p:pic>
      <p:sp>
        <p:nvSpPr>
          <p:cNvPr id="63" name="文本框 62"/>
          <p:cNvSpPr txBox="1"/>
          <p:nvPr/>
        </p:nvSpPr>
        <p:spPr>
          <a:xfrm>
            <a:off x="1392480" y="6886003"/>
            <a:ext cx="12331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b="1"/>
              <a:t>上海钢铁服务业协会</a:t>
            </a:r>
          </a:p>
        </p:txBody>
      </p:sp>
      <p:sp>
        <p:nvSpPr>
          <p:cNvPr id="64" name="矩形 63"/>
          <p:cNvSpPr/>
          <p:nvPr/>
        </p:nvSpPr>
        <p:spPr>
          <a:xfrm>
            <a:off x="2587497" y="6615644"/>
            <a:ext cx="1058400" cy="43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文本框 64"/>
          <p:cNvSpPr txBox="1"/>
          <p:nvPr/>
        </p:nvSpPr>
        <p:spPr>
          <a:xfrm>
            <a:off x="2435252" y="6885556"/>
            <a:ext cx="13403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b="1" smtClean="0"/>
              <a:t>上海市有色金属学会</a:t>
            </a:r>
            <a:endParaRPr lang="zh-CN" altLang="en-US" sz="800" b="1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715262" y="6651205"/>
            <a:ext cx="822861" cy="26716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6" r="2118"/>
          <a:stretch/>
        </p:blipFill>
        <p:spPr>
          <a:xfrm>
            <a:off x="2600890" y="5231923"/>
            <a:ext cx="460256" cy="437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680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" y="-1"/>
            <a:ext cx="7559522" cy="10260223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297395" y="1231392"/>
            <a:ext cx="6964884" cy="8253984"/>
          </a:xfrm>
          <a:prstGeom prst="rect">
            <a:avLst/>
          </a:prstGeom>
          <a:solidFill>
            <a:srgbClr val="F8F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3" name="图片 62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335" y="5829851"/>
            <a:ext cx="3967985" cy="2233975"/>
          </a:xfrm>
          <a:prstGeom prst="rect">
            <a:avLst/>
          </a:prstGeom>
          <a:effectLst>
            <a:glow rad="1905000">
              <a:schemeClr val="accent1">
                <a:alpha val="3000"/>
              </a:schemeClr>
            </a:glow>
            <a:softEdge rad="228600"/>
          </a:effectLst>
        </p:spPr>
      </p:pic>
      <p:sp>
        <p:nvSpPr>
          <p:cNvPr id="15" name="文本框 14"/>
          <p:cNvSpPr txBox="1"/>
          <p:nvPr/>
        </p:nvSpPr>
        <p:spPr>
          <a:xfrm>
            <a:off x="3330109" y="4638376"/>
            <a:ext cx="134776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zh-CN" dirty="0"/>
              <a:t>会议</a:t>
            </a:r>
            <a:r>
              <a:rPr lang="zh-CN" altLang="en-US" dirty="0"/>
              <a:t>亮点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028298" y="6874033"/>
            <a:ext cx="167640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zh-CN" dirty="0"/>
              <a:t>参会结构及规模</a:t>
            </a:r>
          </a:p>
        </p:txBody>
      </p:sp>
      <p:sp>
        <p:nvSpPr>
          <p:cNvPr id="17" name="矩形 16"/>
          <p:cNvSpPr/>
          <p:nvPr/>
        </p:nvSpPr>
        <p:spPr>
          <a:xfrm>
            <a:off x="5243529" y="8580363"/>
            <a:ext cx="69762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按行业划分</a:t>
            </a:r>
            <a:endParaRPr lang="zh-CN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332022" y="9580323"/>
            <a:ext cx="4669131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zh-CN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许</a:t>
            </a:r>
            <a:r>
              <a:rPr lang="zh-CN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国军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15692102049    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021-51595834       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xuguojun@smm.cn</a:t>
            </a:r>
            <a:endParaRPr lang="zh-CN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600"/>
              </a:lnSpc>
            </a:pPr>
            <a:r>
              <a:rPr lang="zh-CN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许寅雯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13661724296    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021-55600666       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snta307@csnta.org</a:t>
            </a:r>
            <a:endParaRPr lang="zh-CN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952038" y="7387412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zh-CN" sz="12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企业参会构成</a:t>
            </a:r>
          </a:p>
        </p:txBody>
      </p:sp>
      <p:sp>
        <p:nvSpPr>
          <p:cNvPr id="12" name="对角圆角矩形 11"/>
          <p:cNvSpPr/>
          <p:nvPr/>
        </p:nvSpPr>
        <p:spPr>
          <a:xfrm>
            <a:off x="635319" y="1470314"/>
            <a:ext cx="6287070" cy="2996075"/>
          </a:xfrm>
          <a:prstGeom prst="round2DiagRect">
            <a:avLst/>
          </a:prstGeom>
          <a:gradFill>
            <a:gsLst>
              <a:gs pos="0">
                <a:srgbClr val="41A3FE"/>
              </a:gs>
              <a:gs pos="100000">
                <a:srgbClr val="1F5EF2"/>
              </a:gs>
            </a:gsLst>
            <a:lin ang="5400000" scaled="1"/>
          </a:gradFill>
          <a:ln>
            <a:solidFill>
              <a:srgbClr val="F8FB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73850" y="2037091"/>
            <a:ext cx="6010009" cy="2272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indent="0" algn="just">
              <a:lnSpc>
                <a:spcPts val="1700"/>
              </a:lnSpc>
              <a:buFont typeface="Wingdings" panose="05000000000000000000" pitchFamily="2" charset="2"/>
              <a:buNone/>
              <a:defRPr sz="1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lvl="1"/>
          </a:lstStyle>
          <a:p>
            <a:r>
              <a:rPr lang="en-US" altLang="zh-CN" smtClean="0">
                <a:solidFill>
                  <a:schemeClr val="bg1"/>
                </a:solidFill>
              </a:rPr>
              <a:t>    </a:t>
            </a:r>
            <a:r>
              <a:rPr lang="zh-CN" altLang="zh-CN" smtClean="0">
                <a:solidFill>
                  <a:schemeClr val="bg1"/>
                </a:solidFill>
              </a:rPr>
              <a:t>“汽车四化”</a:t>
            </a:r>
            <a:r>
              <a:rPr lang="zh-CN" altLang="zh-CN" dirty="0">
                <a:solidFill>
                  <a:schemeClr val="bg1"/>
                </a:solidFill>
              </a:rPr>
              <a:t>的变革期，智能网联、新能源、轻量化、智能制造进入汽车工业领域，汽车时代被重新诠释。汹涌而来的变革要求产业不断融合创新和前沿技术，快速推动汽车企业发展速率。自动驾驶、智能汽车的出现，让原本在汽车领域并不活跃的互联网企业，有了更多的用武之地；双积分政策的作用下，传统主流车企也不得不面临巨大的挑战</a:t>
            </a:r>
            <a:r>
              <a:rPr lang="zh-CN" altLang="zh-CN">
                <a:solidFill>
                  <a:schemeClr val="bg1"/>
                </a:solidFill>
              </a:rPr>
              <a:t>，</a:t>
            </a:r>
            <a:r>
              <a:rPr lang="zh-CN" altLang="zh-CN" smtClean="0">
                <a:solidFill>
                  <a:schemeClr val="bg1"/>
                </a:solidFill>
              </a:rPr>
              <a:t>发展汽车</a:t>
            </a:r>
            <a:r>
              <a:rPr lang="zh-CN" altLang="zh-CN" dirty="0">
                <a:solidFill>
                  <a:schemeClr val="bg1"/>
                </a:solidFill>
              </a:rPr>
              <a:t>是中国汽车产业在调整时期的必经阶段；全球环境对节能减排的迫切要求下，国家对汽车油耗政策步步收紧，轻量化造车成为实现节能降耗的必经之路；“工业</a:t>
            </a:r>
            <a:r>
              <a:rPr lang="en-US" altLang="zh-CN" dirty="0">
                <a:solidFill>
                  <a:schemeClr val="bg1"/>
                </a:solidFill>
              </a:rPr>
              <a:t>4.0</a:t>
            </a:r>
            <a:r>
              <a:rPr lang="zh-CN" altLang="zh-CN" dirty="0">
                <a:solidFill>
                  <a:schemeClr val="bg1"/>
                </a:solidFill>
              </a:rPr>
              <a:t>”与“中国制造</a:t>
            </a:r>
            <a:r>
              <a:rPr lang="en-US" altLang="zh-CN" dirty="0">
                <a:solidFill>
                  <a:schemeClr val="bg1"/>
                </a:solidFill>
              </a:rPr>
              <a:t>2025</a:t>
            </a:r>
            <a:r>
              <a:rPr lang="zh-CN" altLang="zh-CN" dirty="0">
                <a:solidFill>
                  <a:schemeClr val="bg1"/>
                </a:solidFill>
              </a:rPr>
              <a:t>”等概念的持续升温，智能制造成为全新的升级变革挑战。</a:t>
            </a:r>
          </a:p>
          <a:p>
            <a:r>
              <a:rPr lang="en-US" altLang="zh-CN" smtClean="0">
                <a:solidFill>
                  <a:schemeClr val="bg1"/>
                </a:solidFill>
              </a:rPr>
              <a:t>       </a:t>
            </a:r>
            <a:r>
              <a:rPr lang="zh-CN" altLang="zh-CN" smtClean="0">
                <a:solidFill>
                  <a:schemeClr val="bg1"/>
                </a:solidFill>
              </a:rPr>
              <a:t>在上海市经济和信息化委员</a:t>
            </a:r>
            <a:r>
              <a:rPr lang="zh-CN" altLang="en-US">
                <a:solidFill>
                  <a:schemeClr val="bg1"/>
                </a:solidFill>
              </a:rPr>
              <a:t>、上海市工业经济</a:t>
            </a:r>
            <a:r>
              <a:rPr lang="zh-CN" altLang="en-US" smtClean="0">
                <a:solidFill>
                  <a:schemeClr val="bg1"/>
                </a:solidFill>
              </a:rPr>
              <a:t>联合会</a:t>
            </a:r>
            <a:r>
              <a:rPr lang="zh-CN" altLang="zh-CN" smtClean="0">
                <a:solidFill>
                  <a:schemeClr val="bg1"/>
                </a:solidFill>
              </a:rPr>
              <a:t>的指导下，为了加快推进汽车轻量化与产品线应用，上海有色金属行业协会与上海市汽车工程学会、上海有色网聚焦产业发展方向，共同举办“</a:t>
            </a:r>
            <a:r>
              <a:rPr lang="en-US" altLang="zh-CN" smtClean="0">
                <a:solidFill>
                  <a:schemeClr val="bg1"/>
                </a:solidFill>
              </a:rPr>
              <a:t>2020(</a:t>
            </a:r>
            <a:r>
              <a:rPr lang="zh-CN" altLang="zh-CN" smtClean="0">
                <a:solidFill>
                  <a:schemeClr val="bg1"/>
                </a:solidFill>
              </a:rPr>
              <a:t>第二届</a:t>
            </a:r>
            <a:r>
              <a:rPr lang="en-US" altLang="zh-CN" smtClean="0">
                <a:solidFill>
                  <a:schemeClr val="bg1"/>
                </a:solidFill>
              </a:rPr>
              <a:t>)</a:t>
            </a:r>
            <a:r>
              <a:rPr lang="zh-CN" altLang="zh-CN" smtClean="0">
                <a:solidFill>
                  <a:schemeClr val="bg1"/>
                </a:solidFill>
              </a:rPr>
              <a:t>中国汽车新材料应用高峰论坛”，共议材料解决方案、共同铸造汽车产业链绿色发展闭环，力争搭建优秀汽车全产业链交流协作平台，引领打造先进的新能源汽车产业集群。</a:t>
            </a:r>
            <a:endParaRPr lang="zh-CN" altLang="zh-CN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298036" y="1655632"/>
            <a:ext cx="1379841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会议</a:t>
            </a:r>
            <a:r>
              <a:rPr lang="zh-CN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606397" y="7168958"/>
            <a:ext cx="11160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3200" b="1" kern="100" dirty="0">
                <a:solidFill>
                  <a:srgbClr val="0F55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8</a:t>
            </a:r>
            <a:r>
              <a:rPr lang="en-US" altLang="zh-CN" sz="3200" b="1" kern="100" smtClean="0">
                <a:solidFill>
                  <a:srgbClr val="0F55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00</a:t>
            </a:r>
            <a:r>
              <a:rPr lang="en-US" altLang="zh-CN" kern="100" dirty="0">
                <a:solidFill>
                  <a:srgbClr val="0F55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+</a:t>
            </a:r>
            <a:endParaRPr lang="zh-CN" altLang="zh-CN" kern="100" dirty="0">
              <a:solidFill>
                <a:srgbClr val="0F55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90625" y="6782057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dirty="0" smtClean="0">
                <a:solidFill>
                  <a:srgbClr val="EBF3FF"/>
                </a:solidFill>
                <a:latin typeface="+mn-ea"/>
              </a:rPr>
              <a:t>“</a:t>
            </a:r>
            <a:endParaRPr lang="zh-CN" altLang="en-US" sz="9600" dirty="0">
              <a:solidFill>
                <a:srgbClr val="EBF3FF"/>
              </a:solidFill>
              <a:latin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73850" y="7387412"/>
            <a:ext cx="954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sz="12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会议规模</a:t>
            </a:r>
            <a:r>
              <a:rPr lang="zh-CN" altLang="zh-CN" sz="1200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endParaRPr lang="zh-CN" altLang="zh-CN" sz="12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08334" y="4779842"/>
            <a:ext cx="55175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DDE9FF"/>
                </a:solidFill>
                <a:latin typeface="Franchise" panose="00000009000000000000" pitchFamily="49" charset="0"/>
                <a:ea typeface="Franchise" panose="00000009000000000000" pitchFamily="49" charset="0"/>
              </a:rPr>
              <a:t>01</a:t>
            </a:r>
            <a:endParaRPr lang="zh-CN" altLang="en-US" sz="4400" b="1" dirty="0">
              <a:solidFill>
                <a:srgbClr val="DDE9FF"/>
              </a:solidFill>
              <a:latin typeface="Franchise" panose="00000009000000000000" pitchFamily="49" charset="0"/>
              <a:ea typeface="Franchise" panose="00000009000000000000" pitchFamily="49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31200" y="5320746"/>
            <a:ext cx="2091125" cy="113313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88900">
              <a:schemeClr val="accent1">
                <a:satMod val="175000"/>
                <a:alpha val="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44736" y="5402723"/>
            <a:ext cx="2678825" cy="990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indent="0" algn="just">
              <a:lnSpc>
                <a:spcPts val="1700"/>
              </a:lnSpc>
              <a:buFont typeface="Wingdings" panose="05000000000000000000" pitchFamily="2" charset="2"/>
              <a:buNone/>
              <a:defRPr sz="1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lvl="1"/>
          </a:lstStyle>
          <a:p>
            <a:pPr lvl="1">
              <a:lnSpc>
                <a:spcPts val="1400"/>
              </a:lnSpc>
            </a:pPr>
            <a: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000" b="1">
                <a:latin typeface="微软雅黑" panose="020B0503020204020204" pitchFamily="34" charset="-122"/>
                <a:ea typeface="微软雅黑" panose="020B0503020204020204" pitchFamily="34" charset="-122"/>
              </a:rPr>
              <a:t>个授证仪式</a:t>
            </a:r>
            <a: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</a:rPr>
              <a:t>+3</a:t>
            </a:r>
            <a:r>
              <a:rPr lang="zh-CN" altLang="en-US" sz="1000" b="1">
                <a:latin typeface="微软雅黑" panose="020B0503020204020204" pitchFamily="34" charset="-122"/>
                <a:ea typeface="微软雅黑" panose="020B0503020204020204" pitchFamily="34" charset="-122"/>
              </a:rPr>
              <a:t>个颁奖仪式</a:t>
            </a:r>
          </a:p>
          <a:p>
            <a:pPr lvl="1">
              <a:lnSpc>
                <a:spcPts val="1400"/>
              </a:lnSpc>
            </a:pPr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汽车产业专家聘书授予仪式</a:t>
            </a:r>
          </a:p>
          <a:p>
            <a:pPr lvl="1">
              <a:lnSpc>
                <a:spcPts val="1400"/>
              </a:lnSpc>
            </a:pPr>
            <a:r>
              <a:rPr lang="en-US" altLang="zh-CN" sz="1000"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年最具潜力的汽车材料创新奖</a:t>
            </a:r>
          </a:p>
          <a:p>
            <a:pPr lvl="1">
              <a:lnSpc>
                <a:spcPts val="1400"/>
              </a:lnSpc>
            </a:pPr>
            <a:r>
              <a:rPr lang="en-US" altLang="zh-CN" sz="1000"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年最具潜力的汽车材料应用奖</a:t>
            </a:r>
          </a:p>
          <a:p>
            <a:pPr lvl="1">
              <a:lnSpc>
                <a:spcPts val="1400"/>
              </a:lnSpc>
            </a:pPr>
            <a:r>
              <a:rPr lang="en-US" altLang="zh-CN" sz="1000"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年汽车行业工艺</a:t>
            </a:r>
            <a:r>
              <a:rPr lang="en-US" altLang="zh-CN" sz="1000"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技术创新奖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2692576" y="4779842"/>
            <a:ext cx="6030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DDE9FF"/>
                </a:solidFill>
                <a:latin typeface="Franchise" panose="00000009000000000000" pitchFamily="49" charset="0"/>
                <a:ea typeface="Franchise" panose="00000009000000000000" pitchFamily="49" charset="0"/>
              </a:rPr>
              <a:t>02</a:t>
            </a:r>
            <a:endParaRPr lang="zh-CN" altLang="en-US" sz="4400" b="1" dirty="0">
              <a:solidFill>
                <a:srgbClr val="DDE9FF"/>
              </a:solidFill>
              <a:latin typeface="Franchise" panose="00000009000000000000" pitchFamily="49" charset="0"/>
              <a:ea typeface="Franchise" panose="00000009000000000000" pitchFamily="49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3933009" y="4779842"/>
            <a:ext cx="60144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DDE9FF"/>
                </a:solidFill>
                <a:latin typeface="Franchise" panose="00000009000000000000" pitchFamily="49" charset="0"/>
                <a:ea typeface="Franchise" panose="00000009000000000000" pitchFamily="49" charset="0"/>
              </a:rPr>
              <a:t>03</a:t>
            </a:r>
            <a:endParaRPr lang="zh-CN" altLang="en-US" sz="4400" b="1" dirty="0">
              <a:solidFill>
                <a:srgbClr val="DDE9FF"/>
              </a:solidFill>
              <a:latin typeface="Franchise" panose="00000009000000000000" pitchFamily="49" charset="0"/>
              <a:ea typeface="Franchise" panose="00000009000000000000" pitchFamily="49" charset="0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5314873" y="4779842"/>
            <a:ext cx="612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DDE9FF"/>
                </a:solidFill>
                <a:latin typeface="Franchise" panose="00000009000000000000" pitchFamily="49" charset="0"/>
                <a:ea typeface="Franchise" panose="00000009000000000000" pitchFamily="49" charset="0"/>
              </a:rPr>
              <a:t>04</a:t>
            </a:r>
            <a:endParaRPr lang="zh-CN" altLang="en-US" sz="4400" b="1" dirty="0">
              <a:solidFill>
                <a:srgbClr val="DDE9FF"/>
              </a:solidFill>
              <a:latin typeface="Franchise" panose="00000009000000000000" pitchFamily="49" charset="0"/>
              <a:ea typeface="Franchise" panose="00000009000000000000" pitchFamily="49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2755318" y="5331162"/>
            <a:ext cx="1077708" cy="113313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88900">
              <a:schemeClr val="accent1">
                <a:satMod val="175000"/>
                <a:alpha val="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3968101" y="5331162"/>
            <a:ext cx="1207270" cy="113313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88900">
              <a:schemeClr val="accent1">
                <a:satMod val="175000"/>
                <a:alpha val="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5310446" y="5342438"/>
            <a:ext cx="1722626" cy="113313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88900">
              <a:schemeClr val="accent1">
                <a:satMod val="175000"/>
                <a:alpha val="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329269" y="5575459"/>
            <a:ext cx="145460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zh-CN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行业专家大</a:t>
            </a:r>
            <a:r>
              <a:rPr lang="zh-CN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咖</a:t>
            </a:r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algn="ctr"/>
            <a:r>
              <a:rPr lang="zh-CN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专场点评</a:t>
            </a:r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algn="ctr"/>
            <a:r>
              <a:rPr lang="zh-CN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面对面交流</a:t>
            </a:r>
            <a:endParaRPr lang="zh-CN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589757" y="5534759"/>
            <a:ext cx="15655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ts val="1400"/>
              </a:lnSpc>
            </a:pPr>
            <a:r>
              <a:rPr lang="zh-CN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汽车时代的重新诠释，汽车工业领域的全新变革</a:t>
            </a:r>
          </a:p>
        </p:txBody>
      </p:sp>
      <p:sp>
        <p:nvSpPr>
          <p:cNvPr id="19" name="矩形 18"/>
          <p:cNvSpPr/>
          <p:nvPr/>
        </p:nvSpPr>
        <p:spPr>
          <a:xfrm>
            <a:off x="4850793" y="5540901"/>
            <a:ext cx="22000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ts val="1400"/>
              </a:lnSpc>
            </a:pPr>
            <a:r>
              <a:rPr lang="zh-CN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zh-CN" altLang="zh-CN" sz="1000">
                <a:latin typeface="微软雅黑" panose="020B0503020204020204" pitchFamily="34" charset="-122"/>
                <a:ea typeface="微软雅黑" panose="020B0503020204020204" pitchFamily="34" charset="-122"/>
              </a:rPr>
              <a:t>代表</a:t>
            </a:r>
            <a:r>
              <a:rPr lang="zh-CN" altLang="zh-CN" sz="10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  <a:r>
              <a:rPr lang="zh-CN" altLang="zh-CN" sz="10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实体参观</a:t>
            </a:r>
            <a:r>
              <a:rPr lang="zh-CN" altLang="en-US" sz="10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10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algn="ctr">
              <a:lnSpc>
                <a:spcPts val="1400"/>
              </a:lnSpc>
            </a:pPr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特斯拉</a:t>
            </a:r>
            <a:r>
              <a:rPr lang="zh-CN" altLang="en-US" sz="10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endParaRPr lang="en-US" altLang="zh-CN" sz="10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algn="ctr">
              <a:lnSpc>
                <a:spcPts val="1400"/>
              </a:lnSpc>
            </a:pPr>
            <a:r>
              <a:rPr lang="zh-CN" altLang="en-US" sz="10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中国</a:t>
            </a:r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商飞</a:t>
            </a:r>
            <a:r>
              <a:rPr lang="zh-CN" altLang="en-US" sz="10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上海飞机制造公司</a:t>
            </a:r>
            <a:endParaRPr lang="zh-CN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928943" y="7747592"/>
            <a:ext cx="2959769" cy="1744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400"/>
              </a:lnSpc>
              <a:buClr>
                <a:srgbClr val="0F55FA"/>
              </a:buClr>
              <a:buFont typeface="Wingdings" panose="05000000000000000000" pitchFamily="2" charset="2"/>
              <a:buChar char="u"/>
            </a:pPr>
            <a:r>
              <a:rPr lang="zh-CN" altLang="zh-CN" sz="900" dirty="0"/>
              <a:t>董事长</a:t>
            </a:r>
            <a:r>
              <a:rPr lang="en-US" altLang="zh-CN" sz="900" dirty="0"/>
              <a:t>/</a:t>
            </a:r>
            <a:r>
              <a:rPr lang="zh-CN" altLang="zh-CN" sz="900" dirty="0"/>
              <a:t>总经理</a:t>
            </a:r>
            <a:r>
              <a:rPr lang="en-US" altLang="zh-CN" sz="900" dirty="0"/>
              <a:t>/CEO/</a:t>
            </a:r>
            <a:r>
              <a:rPr lang="zh-CN" altLang="zh-CN" sz="900" dirty="0"/>
              <a:t>副总经理</a:t>
            </a:r>
          </a:p>
          <a:p>
            <a:pPr marL="171450" indent="-171450">
              <a:lnSpc>
                <a:spcPts val="1400"/>
              </a:lnSpc>
              <a:buClr>
                <a:srgbClr val="0F55FA"/>
              </a:buClr>
              <a:buFont typeface="Wingdings" panose="05000000000000000000" pitchFamily="2" charset="2"/>
              <a:buChar char="u"/>
            </a:pPr>
            <a:r>
              <a:rPr lang="zh-CN" altLang="zh-CN" sz="900" dirty="0"/>
              <a:t>战略发展总监</a:t>
            </a:r>
          </a:p>
          <a:p>
            <a:pPr marL="171450" indent="-171450">
              <a:lnSpc>
                <a:spcPts val="1400"/>
              </a:lnSpc>
              <a:buClr>
                <a:srgbClr val="0F55FA"/>
              </a:buClr>
              <a:buFont typeface="Wingdings" panose="05000000000000000000" pitchFamily="2" charset="2"/>
              <a:buChar char="u"/>
            </a:pPr>
            <a:r>
              <a:rPr lang="zh-CN" altLang="zh-CN" sz="900" dirty="0"/>
              <a:t>商务拓展总监</a:t>
            </a:r>
            <a:r>
              <a:rPr lang="en-US" altLang="zh-CN" sz="900" dirty="0"/>
              <a:t>/</a:t>
            </a:r>
            <a:r>
              <a:rPr lang="zh-CN" altLang="zh-CN" sz="900" dirty="0"/>
              <a:t>经理</a:t>
            </a:r>
          </a:p>
          <a:p>
            <a:pPr marL="171450" indent="-171450">
              <a:lnSpc>
                <a:spcPts val="1400"/>
              </a:lnSpc>
              <a:buClr>
                <a:srgbClr val="0F55FA"/>
              </a:buClr>
              <a:buFont typeface="Wingdings" panose="05000000000000000000" pitchFamily="2" charset="2"/>
              <a:buChar char="u"/>
            </a:pPr>
            <a:r>
              <a:rPr lang="zh-CN" altLang="zh-CN" sz="900" dirty="0"/>
              <a:t>销售总监</a:t>
            </a:r>
            <a:r>
              <a:rPr lang="en-US" altLang="zh-CN" sz="900" dirty="0"/>
              <a:t>/</a:t>
            </a:r>
            <a:r>
              <a:rPr lang="zh-CN" altLang="zh-CN" sz="900" dirty="0"/>
              <a:t>经理</a:t>
            </a:r>
          </a:p>
          <a:p>
            <a:pPr marL="171450" indent="-171450">
              <a:lnSpc>
                <a:spcPts val="1400"/>
              </a:lnSpc>
              <a:buClr>
                <a:srgbClr val="0F55FA"/>
              </a:buClr>
              <a:buFont typeface="Wingdings" panose="05000000000000000000" pitchFamily="2" charset="2"/>
              <a:buChar char="u"/>
            </a:pPr>
            <a:r>
              <a:rPr lang="zh-CN" altLang="zh-CN" sz="900" dirty="0"/>
              <a:t>技术及研发总监</a:t>
            </a:r>
            <a:r>
              <a:rPr lang="en-US" altLang="zh-CN" sz="900" dirty="0"/>
              <a:t>/</a:t>
            </a:r>
            <a:r>
              <a:rPr lang="zh-CN" altLang="zh-CN" sz="900" dirty="0"/>
              <a:t>经理</a:t>
            </a:r>
          </a:p>
          <a:p>
            <a:pPr marL="171450" indent="-171450">
              <a:lnSpc>
                <a:spcPts val="1400"/>
              </a:lnSpc>
              <a:buClr>
                <a:srgbClr val="0F55FA"/>
              </a:buClr>
              <a:buFont typeface="Wingdings" panose="05000000000000000000" pitchFamily="2" charset="2"/>
              <a:buChar char="u"/>
            </a:pPr>
            <a:r>
              <a:rPr lang="zh-CN" altLang="zh-CN" sz="900" dirty="0"/>
              <a:t>采购总监</a:t>
            </a:r>
            <a:r>
              <a:rPr lang="en-US" altLang="zh-CN" sz="900" dirty="0"/>
              <a:t>/</a:t>
            </a:r>
            <a:r>
              <a:rPr lang="zh-CN" altLang="zh-CN" sz="900" dirty="0"/>
              <a:t>经理</a:t>
            </a:r>
          </a:p>
          <a:p>
            <a:pPr marL="171450" indent="-171450">
              <a:lnSpc>
                <a:spcPts val="1400"/>
              </a:lnSpc>
              <a:buClr>
                <a:srgbClr val="0F55FA"/>
              </a:buClr>
              <a:buFont typeface="Wingdings" panose="05000000000000000000" pitchFamily="2" charset="2"/>
              <a:buChar char="u"/>
            </a:pPr>
            <a:r>
              <a:rPr lang="zh-CN" altLang="zh-CN" sz="900" dirty="0"/>
              <a:t>质量总监</a:t>
            </a:r>
            <a:r>
              <a:rPr lang="en-US" altLang="zh-CN" sz="900" dirty="0"/>
              <a:t>/</a:t>
            </a:r>
            <a:r>
              <a:rPr lang="zh-CN" altLang="zh-CN" sz="900" dirty="0"/>
              <a:t>经理</a:t>
            </a:r>
          </a:p>
          <a:p>
            <a:pPr marL="171450" indent="-171450">
              <a:lnSpc>
                <a:spcPts val="1400"/>
              </a:lnSpc>
              <a:buClr>
                <a:srgbClr val="0F55FA"/>
              </a:buClr>
              <a:buFont typeface="Wingdings" panose="05000000000000000000" pitchFamily="2" charset="2"/>
              <a:buChar char="u"/>
            </a:pPr>
            <a:r>
              <a:rPr lang="zh-CN" altLang="zh-CN" sz="900" dirty="0"/>
              <a:t>分析总监</a:t>
            </a:r>
            <a:r>
              <a:rPr lang="en-US" altLang="zh-CN" sz="900" dirty="0"/>
              <a:t>/</a:t>
            </a:r>
            <a:r>
              <a:rPr lang="zh-CN" altLang="zh-CN" sz="900" dirty="0"/>
              <a:t>研究员</a:t>
            </a:r>
          </a:p>
          <a:p>
            <a:pPr marL="285750" indent="-285750">
              <a:buClr>
                <a:srgbClr val="0F55FA"/>
              </a:buClr>
              <a:buFont typeface="Wingdings" panose="05000000000000000000" pitchFamily="2" charset="2"/>
              <a:buChar char="u"/>
            </a:pPr>
            <a:endParaRPr lang="zh-CN" altLang="en-US" sz="1400" dirty="0"/>
          </a:p>
        </p:txBody>
      </p:sp>
      <p:sp>
        <p:nvSpPr>
          <p:cNvPr id="33" name="文本框 32"/>
          <p:cNvSpPr txBox="1"/>
          <p:nvPr/>
        </p:nvSpPr>
        <p:spPr>
          <a:xfrm>
            <a:off x="801799" y="7765193"/>
            <a:ext cx="3767602" cy="1118255"/>
          </a:xfrm>
          <a:prstGeom prst="rect">
            <a:avLst/>
          </a:prstGeom>
          <a:noFill/>
        </p:spPr>
        <p:txBody>
          <a:bodyPr wrap="square" numCol="3" rtlCol="0">
            <a:spAutoFit/>
          </a:bodyPr>
          <a:lstStyle/>
          <a:p>
            <a:pPr marL="171450" indent="-171450">
              <a:lnSpc>
                <a:spcPts val="1600"/>
              </a:lnSpc>
              <a:buClr>
                <a:srgbClr val="030DDB"/>
              </a:buClr>
              <a:buFont typeface="Wingdings" panose="05000000000000000000" pitchFamily="2" charset="2"/>
              <a:buChar char="ü"/>
            </a:pPr>
            <a:r>
              <a:rPr lang="zh-CN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地方政府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ts val="1600"/>
              </a:lnSpc>
              <a:buClr>
                <a:srgbClr val="030DDB"/>
              </a:buClr>
              <a:buFont typeface="Wingdings" panose="05000000000000000000" pitchFamily="2" charset="2"/>
              <a:buChar char="ü"/>
            </a:pPr>
            <a:r>
              <a:rPr lang="zh-CN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行业协会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ts val="1600"/>
              </a:lnSpc>
              <a:buClr>
                <a:srgbClr val="030DDB"/>
              </a:buClr>
              <a:buFont typeface="Wingdings" panose="05000000000000000000" pitchFamily="2" charset="2"/>
              <a:buChar char="ü"/>
            </a:pPr>
            <a:r>
              <a:rPr lang="zh-CN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汽车整车厂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ts val="1600"/>
              </a:lnSpc>
              <a:buClr>
                <a:srgbClr val="030DDB"/>
              </a:buClr>
              <a:buFont typeface="Wingdings" panose="05000000000000000000" pitchFamily="2" charset="2"/>
              <a:buChar char="ü"/>
            </a:pPr>
            <a:r>
              <a:rPr lang="zh-CN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汽车配件厂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ts val="1600"/>
              </a:lnSpc>
              <a:buClr>
                <a:srgbClr val="030DDB"/>
              </a:buClr>
              <a:buFont typeface="Wingdings" panose="05000000000000000000" pitchFamily="2" charset="2"/>
              <a:buChar char="ü"/>
            </a:pPr>
            <a:r>
              <a:rPr lang="zh-CN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压铸厂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ts val="1600"/>
              </a:lnSpc>
              <a:buClr>
                <a:srgbClr val="030DDB"/>
              </a:buClr>
              <a:buFont typeface="Wingdings" panose="05000000000000000000" pitchFamily="2" charset="2"/>
              <a:buChar char="ü"/>
            </a:pPr>
            <a:r>
              <a:rPr lang="zh-CN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车身材料企业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ts val="1600"/>
              </a:lnSpc>
              <a:buClr>
                <a:srgbClr val="030DDB"/>
              </a:buClr>
              <a:buFont typeface="Wingdings" panose="05000000000000000000" pitchFamily="2" charset="2"/>
              <a:buChar char="ü"/>
            </a:pPr>
            <a:r>
              <a:rPr lang="zh-CN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电池生产商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ts val="1600"/>
              </a:lnSpc>
              <a:buClr>
                <a:srgbClr val="030DDB"/>
              </a:buClr>
              <a:buFont typeface="Wingdings" panose="05000000000000000000" pitchFamily="2" charset="2"/>
              <a:buChar char="ü"/>
            </a:pPr>
            <a:r>
              <a:rPr lang="zh-CN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电机生产商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ts val="1600"/>
              </a:lnSpc>
              <a:buClr>
                <a:srgbClr val="030DDB"/>
              </a:buClr>
              <a:buFont typeface="Wingdings" panose="05000000000000000000" pitchFamily="2" charset="2"/>
              <a:buChar char="ü"/>
            </a:pPr>
            <a:r>
              <a:rPr lang="zh-CN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电池材料企业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ts val="1600"/>
              </a:lnSpc>
              <a:buClr>
                <a:srgbClr val="030DDB"/>
              </a:buClr>
              <a:buFont typeface="Wingdings" panose="05000000000000000000" pitchFamily="2" charset="2"/>
              <a:buChar char="ü"/>
            </a:pPr>
            <a:r>
              <a:rPr lang="zh-CN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设备企业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ts val="1600"/>
              </a:lnSpc>
              <a:buClr>
                <a:srgbClr val="030DDB"/>
              </a:buClr>
              <a:buFont typeface="Wingdings" panose="05000000000000000000" pitchFamily="2" charset="2"/>
              <a:buChar char="ü"/>
            </a:pPr>
            <a:r>
              <a:rPr lang="zh-CN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回收企业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ts val="1600"/>
              </a:lnSpc>
              <a:buClr>
                <a:srgbClr val="030DDB"/>
              </a:buClr>
              <a:buFont typeface="Wingdings" panose="05000000000000000000" pitchFamily="2" charset="2"/>
              <a:buChar char="ü"/>
            </a:pPr>
            <a:r>
              <a:rPr lang="zh-CN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第三方服务供应商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ts val="1600"/>
              </a:lnSpc>
              <a:buClr>
                <a:srgbClr val="030DDB"/>
              </a:buClr>
              <a:buFont typeface="Wingdings" panose="05000000000000000000" pitchFamily="2" charset="2"/>
              <a:buChar char="ü"/>
            </a:pPr>
            <a:r>
              <a:rPr lang="zh-CN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投资公司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ts val="1600"/>
              </a:lnSpc>
              <a:buClr>
                <a:srgbClr val="030DDB"/>
              </a:buClr>
              <a:buFont typeface="Wingdings" panose="05000000000000000000" pitchFamily="2" charset="2"/>
              <a:buChar char="ü"/>
            </a:pPr>
            <a:r>
              <a:rPr lang="zh-CN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行业媒体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ts val="1600"/>
              </a:lnSpc>
              <a:buClr>
                <a:srgbClr val="030DDB"/>
              </a:buClr>
              <a:buFont typeface="Wingdings" panose="05000000000000000000" pitchFamily="2" charset="2"/>
              <a:buChar char="ü"/>
            </a:pPr>
            <a:r>
              <a:rPr lang="zh-CN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科研院校等</a:t>
            </a:r>
            <a:endParaRPr lang="zh-CN" altLang="en-US" sz="1000" dirty="0"/>
          </a:p>
        </p:txBody>
      </p:sp>
      <p:sp>
        <p:nvSpPr>
          <p:cNvPr id="2" name="矩形 1"/>
          <p:cNvSpPr/>
          <p:nvPr/>
        </p:nvSpPr>
        <p:spPr>
          <a:xfrm>
            <a:off x="763175" y="9682916"/>
            <a:ext cx="1082348" cy="2975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600"/>
              </a:lnSpc>
            </a:pPr>
            <a:r>
              <a:rPr lang="zh-CN" altLang="zh-CN" sz="1400" b="1" dirty="0">
                <a:solidFill>
                  <a:schemeClr val="bg1"/>
                </a:solidFill>
              </a:rPr>
              <a:t>参会联系人</a:t>
            </a:r>
            <a:endParaRPr lang="zh-CN" altLang="zh-CN" sz="1400" dirty="0">
              <a:solidFill>
                <a:schemeClr val="bg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505295" y="670980"/>
            <a:ext cx="126829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1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9</a:t>
            </a:r>
            <a:r>
              <a:rPr lang="zh-CN" altLang="zh-CN" sz="11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11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17-18</a:t>
            </a:r>
            <a:r>
              <a:rPr lang="zh-CN" altLang="zh-CN" sz="11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日 上海</a:t>
            </a:r>
          </a:p>
        </p:txBody>
      </p:sp>
    </p:spTree>
    <p:extLst>
      <p:ext uri="{BB962C8B-B14F-4D97-AF65-F5344CB8AC3E}">
        <p14:creationId xmlns:p14="http://schemas.microsoft.com/office/powerpoint/2010/main" val="43646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" y="-1"/>
            <a:ext cx="7559522" cy="10260223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297395" y="1231392"/>
            <a:ext cx="6964884" cy="82539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3343438" y="1362996"/>
            <a:ext cx="100540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会议议程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462570"/>
              </p:ext>
            </p:extLst>
          </p:nvPr>
        </p:nvGraphicFramePr>
        <p:xfrm>
          <a:off x="604520" y="1735398"/>
          <a:ext cx="6350635" cy="20131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70100"/>
                <a:gridCol w="2070100"/>
                <a:gridCol w="892810"/>
                <a:gridCol w="1317625"/>
              </a:tblGrid>
              <a:tr h="227994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</a:rPr>
                        <a:t>2020</a:t>
                      </a:r>
                      <a:r>
                        <a:rPr lang="zh-CN" sz="1050" kern="100" dirty="0">
                          <a:effectLst/>
                        </a:rPr>
                        <a:t>（第二届）中国汽车新材料应用高峰论坛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0">
                          <a:srgbClr val="41A3FE"/>
                        </a:gs>
                        <a:gs pos="100000">
                          <a:srgbClr val="2466F3"/>
                        </a:gs>
                      </a:gsLst>
                      <a:lin ang="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27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1050" kern="100" dirty="0">
                          <a:solidFill>
                            <a:schemeClr val="tx1"/>
                          </a:solidFill>
                          <a:effectLst/>
                        </a:rPr>
                        <a:t>日期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B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1050" b="1" kern="100" dirty="0">
                          <a:effectLst/>
                        </a:rPr>
                        <a:t>上午</a:t>
                      </a:r>
                      <a:endParaRPr lang="zh-CN" sz="105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B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1050" b="1" kern="100" dirty="0">
                          <a:effectLst/>
                        </a:rPr>
                        <a:t>下午</a:t>
                      </a:r>
                      <a:endParaRPr lang="zh-CN" sz="105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B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1050" b="1" kern="100" dirty="0">
                          <a:effectLst/>
                        </a:rPr>
                        <a:t>晚上</a:t>
                      </a:r>
                      <a:endParaRPr lang="zh-CN" sz="105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BF3FF"/>
                    </a:solidFill>
                  </a:tcPr>
                </a:tc>
              </a:tr>
              <a:tr h="4738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r>
                        <a:rPr lang="zh-CN" sz="1050" kern="100" dirty="0">
                          <a:solidFill>
                            <a:schemeClr val="tx1"/>
                          </a:solidFill>
                          <a:effectLst/>
                        </a:rPr>
                        <a:t>月</a:t>
                      </a:r>
                      <a:r>
                        <a:rPr lang="en-US" sz="1050" kern="100" dirty="0">
                          <a:solidFill>
                            <a:schemeClr val="tx1"/>
                          </a:solidFill>
                          <a:effectLst/>
                        </a:rPr>
                        <a:t>17</a:t>
                      </a:r>
                      <a:r>
                        <a:rPr lang="zh-CN" sz="1050" kern="100" dirty="0">
                          <a:solidFill>
                            <a:schemeClr val="tx1"/>
                          </a:solidFill>
                          <a:effectLst/>
                        </a:rPr>
                        <a:t>日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B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1050" kern="100" dirty="0">
                          <a:effectLst/>
                        </a:rPr>
                        <a:t>签到</a:t>
                      </a:r>
                      <a:r>
                        <a:rPr lang="en-US" sz="1050" kern="100" dirty="0">
                          <a:effectLst/>
                        </a:rPr>
                        <a:t>&amp;</a:t>
                      </a:r>
                      <a:r>
                        <a:rPr lang="zh-CN" sz="1050" kern="100" dirty="0">
                          <a:effectLst/>
                        </a:rPr>
                        <a:t>大会开幕</a:t>
                      </a:r>
                      <a:r>
                        <a:rPr lang="en-US" sz="1050" kern="100" dirty="0">
                          <a:effectLst/>
                        </a:rPr>
                        <a:t>&amp;</a:t>
                      </a:r>
                      <a:r>
                        <a:rPr lang="zh-CN" sz="1050" kern="100" dirty="0">
                          <a:effectLst/>
                        </a:rPr>
                        <a:t>主论坛——汽车产业宏观发展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B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1050" kern="100" dirty="0">
                          <a:effectLst/>
                        </a:rPr>
                        <a:t>供需交流</a:t>
                      </a:r>
                      <a:r>
                        <a:rPr lang="en-US" sz="1050" kern="100" dirty="0">
                          <a:effectLst/>
                        </a:rPr>
                        <a:t>&amp;</a:t>
                      </a:r>
                      <a:r>
                        <a:rPr lang="zh-CN" sz="1050" kern="100" dirty="0">
                          <a:effectLst/>
                        </a:rPr>
                        <a:t>闭门会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B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1050" kern="100" dirty="0">
                          <a:effectLst/>
                        </a:rPr>
                        <a:t>招待晚宴</a:t>
                      </a:r>
                      <a:r>
                        <a:rPr lang="en-US" sz="1050" kern="100" dirty="0">
                          <a:effectLst/>
                        </a:rPr>
                        <a:t>&amp;</a:t>
                      </a:r>
                      <a:r>
                        <a:rPr lang="zh-CN" sz="1050" kern="100" dirty="0">
                          <a:effectLst/>
                        </a:rPr>
                        <a:t>抽奖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BF3FF"/>
                    </a:solidFill>
                  </a:tcPr>
                </a:tc>
              </a:tr>
              <a:tr h="227994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r>
                        <a:rPr lang="zh-CN" sz="1050" kern="100" dirty="0">
                          <a:solidFill>
                            <a:schemeClr val="tx1"/>
                          </a:solidFill>
                          <a:effectLst/>
                        </a:rPr>
                        <a:t>月</a:t>
                      </a:r>
                      <a:r>
                        <a:rPr lang="en-US" sz="1050" kern="100" dirty="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r>
                        <a:rPr lang="zh-CN" sz="1050" kern="100" dirty="0">
                          <a:solidFill>
                            <a:schemeClr val="tx1"/>
                          </a:solidFill>
                          <a:effectLst/>
                        </a:rPr>
                        <a:t>日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1050" kern="100" dirty="0">
                          <a:solidFill>
                            <a:schemeClr val="tx1"/>
                          </a:solidFill>
                          <a:effectLst/>
                        </a:rPr>
                        <a:t>（平行论坛）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B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1050" kern="100" dirty="0">
                          <a:effectLst/>
                        </a:rPr>
                        <a:t>平行论坛①</a:t>
                      </a:r>
                      <a:r>
                        <a:rPr lang="en-US" sz="1050" kern="100" dirty="0">
                          <a:effectLst/>
                        </a:rPr>
                        <a:t>--</a:t>
                      </a:r>
                      <a:r>
                        <a:rPr lang="zh-CN" sz="1050" kern="100" dirty="0">
                          <a:effectLst/>
                        </a:rPr>
                        <a:t>轧制铝合金专场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BF3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1050" kern="100" dirty="0">
                          <a:effectLst/>
                        </a:rPr>
                        <a:t>实体参观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BF3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</a:rPr>
                        <a:t> 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BF3FF"/>
                    </a:solidFill>
                  </a:tcPr>
                </a:tc>
              </a:tr>
              <a:tr h="21382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50" kern="100" dirty="0">
                          <a:effectLst/>
                        </a:rPr>
                        <a:t>平行论坛②</a:t>
                      </a:r>
                      <a:r>
                        <a:rPr lang="en-US" sz="1050" kern="100" dirty="0">
                          <a:effectLst/>
                        </a:rPr>
                        <a:t>--</a:t>
                      </a:r>
                      <a:r>
                        <a:rPr lang="zh-CN" sz="1050" kern="100" dirty="0">
                          <a:effectLst/>
                        </a:rPr>
                        <a:t>挤压铝合金专场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BF3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1382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50" kern="100" dirty="0">
                          <a:effectLst/>
                        </a:rPr>
                        <a:t>平行论坛③</a:t>
                      </a:r>
                      <a:r>
                        <a:rPr lang="en-US" sz="1050" kern="100" dirty="0">
                          <a:effectLst/>
                        </a:rPr>
                        <a:t>--</a:t>
                      </a:r>
                      <a:r>
                        <a:rPr lang="zh-CN" sz="1050" kern="100" dirty="0">
                          <a:effectLst/>
                        </a:rPr>
                        <a:t>铸造铝合金专场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BF3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42764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50" kern="100" dirty="0">
                          <a:effectLst/>
                        </a:rPr>
                        <a:t>平行论坛④</a:t>
                      </a:r>
                      <a:r>
                        <a:rPr lang="en-US" sz="1050" kern="100" dirty="0">
                          <a:effectLst/>
                        </a:rPr>
                        <a:t>--2020</a:t>
                      </a:r>
                      <a:r>
                        <a:rPr lang="zh-CN" sz="1050" kern="100" dirty="0">
                          <a:effectLst/>
                        </a:rPr>
                        <a:t>年中国汽车用铜合金材料技术论坛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BF3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五边形 18"/>
          <p:cNvSpPr/>
          <p:nvPr/>
        </p:nvSpPr>
        <p:spPr>
          <a:xfrm>
            <a:off x="591352" y="4192470"/>
            <a:ext cx="2924855" cy="215760"/>
          </a:xfrm>
          <a:prstGeom prst="homePlate">
            <a:avLst/>
          </a:prstGeom>
          <a:gradFill>
            <a:gsLst>
              <a:gs pos="0">
                <a:srgbClr val="41A3FE"/>
              </a:gs>
              <a:gs pos="100000">
                <a:srgbClr val="2567F3"/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050648" y="4540984"/>
            <a:ext cx="2677189" cy="4221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900" b="1" dirty="0">
                <a:solidFill>
                  <a:srgbClr val="2466F3"/>
                </a:solidFill>
              </a:rPr>
              <a:t>10:30-11:00</a:t>
            </a:r>
            <a:r>
              <a:rPr lang="en-US" altLang="zh-CN" sz="900" b="1" dirty="0"/>
              <a:t> </a:t>
            </a:r>
            <a:r>
              <a:rPr lang="en-US" altLang="zh-CN" sz="900" b="1" dirty="0" smtClean="0"/>
              <a:t> </a:t>
            </a:r>
            <a:r>
              <a:rPr lang="zh-CN" altLang="zh-CN" sz="900" b="1" dirty="0" smtClean="0"/>
              <a:t>中国</a:t>
            </a:r>
            <a:r>
              <a:rPr lang="zh-CN" altLang="zh-CN" sz="900" b="1" dirty="0"/>
              <a:t>新能源汽车产业规划与最新政策</a:t>
            </a:r>
            <a:r>
              <a:rPr lang="zh-CN" altLang="zh-CN" sz="900" b="1" dirty="0" smtClean="0"/>
              <a:t>解读</a:t>
            </a:r>
            <a:endParaRPr lang="en-US" altLang="zh-CN" sz="900" b="1" dirty="0" smtClean="0"/>
          </a:p>
          <a:p>
            <a:pPr marL="171450" indent="-171450">
              <a:lnSpc>
                <a:spcPts val="1400"/>
              </a:lnSpc>
              <a:buClr>
                <a:srgbClr val="2466F3"/>
              </a:buClr>
              <a:buFont typeface="Wingdings" panose="05000000000000000000" pitchFamily="2" charset="2"/>
              <a:buChar char="u"/>
            </a:pPr>
            <a:r>
              <a:rPr lang="zh-CN" altLang="zh-CN" sz="900" dirty="0" smtClean="0"/>
              <a:t>新能源</a:t>
            </a:r>
            <a:r>
              <a:rPr lang="zh-CN" altLang="zh-CN" sz="900" dirty="0"/>
              <a:t>汽车产业发展规划（</a:t>
            </a:r>
            <a:r>
              <a:rPr lang="en-US" altLang="zh-CN" sz="900" dirty="0"/>
              <a:t>2021-2035</a:t>
            </a:r>
            <a:r>
              <a:rPr lang="zh-CN" altLang="zh-CN" sz="900" dirty="0"/>
              <a:t>）意见征求稿出台</a:t>
            </a:r>
            <a:r>
              <a:rPr lang="en-US" altLang="zh-CN" sz="900" dirty="0"/>
              <a:t>--2025</a:t>
            </a:r>
            <a:r>
              <a:rPr lang="zh-CN" altLang="zh-CN" sz="900" dirty="0"/>
              <a:t>年新能源车占总销量</a:t>
            </a:r>
            <a:r>
              <a:rPr lang="en-US" altLang="zh-CN" sz="900" dirty="0"/>
              <a:t>25%</a:t>
            </a:r>
            <a:r>
              <a:rPr lang="zh-CN" altLang="zh-CN" sz="900" dirty="0"/>
              <a:t>左右，无人车限定场景商用；深化“三纵三横”研发布局：纯电动汽车、插电式混合动力（含增程式）汽车、燃料电池汽车为“三纵”，动力电池与管理系统、驱动电机与电力电子、网联化与智能化技术为“三横；推动新能源汽车产业深度融入全球产业</a:t>
            </a:r>
            <a:r>
              <a:rPr lang="zh-CN" altLang="zh-CN" sz="900" dirty="0" smtClean="0"/>
              <a:t>体系</a:t>
            </a:r>
            <a:endParaRPr lang="en-US" altLang="zh-CN" sz="900" dirty="0" smtClean="0"/>
          </a:p>
          <a:p>
            <a:pPr marL="171450" indent="-171450">
              <a:lnSpc>
                <a:spcPts val="1400"/>
              </a:lnSpc>
              <a:buClr>
                <a:srgbClr val="2466F3"/>
              </a:buClr>
              <a:buFont typeface="Wingdings" panose="05000000000000000000" pitchFamily="2" charset="2"/>
              <a:buChar char="u"/>
            </a:pPr>
            <a:r>
              <a:rPr lang="zh-CN" altLang="zh-CN" sz="900" dirty="0" smtClean="0"/>
              <a:t>疫情</a:t>
            </a:r>
            <a:r>
              <a:rPr lang="zh-CN" altLang="zh-CN" sz="900" dirty="0"/>
              <a:t>对于新能源汽车市场冲击巨大，最新扶持政策</a:t>
            </a:r>
            <a:r>
              <a:rPr lang="zh-CN" altLang="zh-CN" sz="900" dirty="0" smtClean="0"/>
              <a:t>发布</a:t>
            </a:r>
            <a:endParaRPr lang="en-US" altLang="zh-CN" sz="900" dirty="0" smtClean="0"/>
          </a:p>
          <a:p>
            <a:pPr marL="171450" indent="-171450">
              <a:lnSpc>
                <a:spcPts val="1400"/>
              </a:lnSpc>
              <a:buClr>
                <a:srgbClr val="2466F3"/>
              </a:buClr>
              <a:buFont typeface="Wingdings" panose="05000000000000000000" pitchFamily="2" charset="2"/>
              <a:buChar char="u"/>
            </a:pPr>
            <a:r>
              <a:rPr lang="zh-CN" altLang="zh-CN" sz="900" dirty="0" smtClean="0"/>
              <a:t>双</a:t>
            </a:r>
            <a:r>
              <a:rPr lang="zh-CN" altLang="zh-CN" sz="900" dirty="0"/>
              <a:t>积分政策深入解读</a:t>
            </a:r>
          </a:p>
          <a:p>
            <a:pPr>
              <a:lnSpc>
                <a:spcPts val="1400"/>
              </a:lnSpc>
            </a:pPr>
            <a:r>
              <a:rPr lang="zh-CN" altLang="zh-CN" sz="900" b="1" dirty="0"/>
              <a:t>拟邀：特斯拉</a:t>
            </a:r>
          </a:p>
          <a:p>
            <a:pPr>
              <a:lnSpc>
                <a:spcPts val="1400"/>
              </a:lnSpc>
            </a:pPr>
            <a:r>
              <a:rPr lang="en-US" altLang="zh-CN" sz="900" b="1" dirty="0"/>
              <a:t> </a:t>
            </a:r>
            <a:endParaRPr lang="zh-CN" altLang="zh-CN" sz="900" b="1" dirty="0"/>
          </a:p>
          <a:p>
            <a:pPr>
              <a:lnSpc>
                <a:spcPts val="1400"/>
              </a:lnSpc>
            </a:pPr>
            <a:r>
              <a:rPr lang="en-US" altLang="zh-CN" sz="900" b="1" dirty="0" smtClean="0">
                <a:solidFill>
                  <a:srgbClr val="2466F3"/>
                </a:solidFill>
              </a:rPr>
              <a:t>11:00-11:30</a:t>
            </a:r>
            <a:r>
              <a:rPr lang="en-US" altLang="zh-CN" sz="900" b="1" dirty="0" smtClean="0"/>
              <a:t>  </a:t>
            </a:r>
            <a:r>
              <a:rPr lang="en-US" altLang="zh-CN" sz="900" b="1" dirty="0"/>
              <a:t>2019</a:t>
            </a:r>
            <a:r>
              <a:rPr lang="zh-CN" altLang="zh-CN" sz="900" b="1" dirty="0"/>
              <a:t>年全球新能源电池市场</a:t>
            </a:r>
            <a:r>
              <a:rPr lang="zh-CN" altLang="zh-CN" sz="900" b="1"/>
              <a:t>回顾</a:t>
            </a:r>
            <a:r>
              <a:rPr lang="zh-CN" altLang="zh-CN" sz="900" b="1" smtClean="0"/>
              <a:t>及</a:t>
            </a:r>
            <a:r>
              <a:rPr lang="zh-CN" altLang="en-US" sz="900" b="1" smtClean="0"/>
              <a:t>未来</a:t>
            </a:r>
            <a:r>
              <a:rPr lang="zh-CN" altLang="zh-CN" sz="900" b="1" smtClean="0"/>
              <a:t>展望</a:t>
            </a:r>
            <a:endParaRPr lang="en-US" altLang="zh-CN" sz="900" b="1" dirty="0" smtClean="0"/>
          </a:p>
          <a:p>
            <a:pPr marL="171450" indent="-171450">
              <a:lnSpc>
                <a:spcPts val="1400"/>
              </a:lnSpc>
              <a:buClr>
                <a:srgbClr val="2466F3"/>
              </a:buClr>
              <a:buFont typeface="Wingdings" panose="05000000000000000000" pitchFamily="2" charset="2"/>
              <a:buChar char="u"/>
            </a:pPr>
            <a:r>
              <a:rPr lang="en-US" altLang="zh-CN" sz="900" dirty="0" smtClean="0"/>
              <a:t>2019-2020 </a:t>
            </a:r>
            <a:r>
              <a:rPr lang="zh-CN" altLang="zh-CN" sz="900" dirty="0"/>
              <a:t>全球新能源电池市场布局（动力、消费、储能）及产量</a:t>
            </a:r>
            <a:r>
              <a:rPr lang="en-US" altLang="zh-CN" sz="900" dirty="0"/>
              <a:t>/</a:t>
            </a:r>
            <a:r>
              <a:rPr lang="zh-CN" altLang="zh-CN" sz="900" dirty="0"/>
              <a:t>装机量</a:t>
            </a:r>
            <a:r>
              <a:rPr lang="zh-CN" altLang="zh-CN" sz="900" dirty="0" smtClean="0"/>
              <a:t>分析</a:t>
            </a:r>
            <a:endParaRPr lang="en-US" altLang="zh-CN" sz="900" dirty="0" smtClean="0"/>
          </a:p>
          <a:p>
            <a:pPr marL="171450" indent="-171450">
              <a:lnSpc>
                <a:spcPts val="1400"/>
              </a:lnSpc>
              <a:buClr>
                <a:srgbClr val="2466F3"/>
              </a:buClr>
              <a:buFont typeface="Wingdings" panose="05000000000000000000" pitchFamily="2" charset="2"/>
              <a:buChar char="u"/>
            </a:pPr>
            <a:r>
              <a:rPr lang="zh-CN" altLang="zh-CN" sz="900" dirty="0" smtClean="0"/>
              <a:t>重点</a:t>
            </a:r>
            <a:r>
              <a:rPr lang="zh-CN" altLang="zh-CN" sz="900" dirty="0"/>
              <a:t>企业的产能及未来扩产</a:t>
            </a:r>
            <a:r>
              <a:rPr lang="zh-CN" altLang="zh-CN" sz="900" dirty="0" smtClean="0"/>
              <a:t>计划</a:t>
            </a:r>
            <a:endParaRPr lang="en-US" altLang="zh-CN" sz="900" dirty="0" smtClean="0"/>
          </a:p>
          <a:p>
            <a:pPr marL="171450" indent="-171450">
              <a:lnSpc>
                <a:spcPts val="1400"/>
              </a:lnSpc>
              <a:buClr>
                <a:srgbClr val="2466F3"/>
              </a:buClr>
              <a:buFont typeface="Wingdings" panose="05000000000000000000" pitchFamily="2" charset="2"/>
              <a:buChar char="u"/>
            </a:pPr>
            <a:r>
              <a:rPr lang="zh-CN" altLang="zh-CN" sz="900" dirty="0" smtClean="0"/>
              <a:t>新能源</a:t>
            </a:r>
            <a:r>
              <a:rPr lang="zh-CN" altLang="zh-CN" sz="900" dirty="0"/>
              <a:t>电池企业未来竞争的根本点：市场份额，先进技术，产业</a:t>
            </a:r>
            <a:r>
              <a:rPr lang="zh-CN" altLang="zh-CN" sz="900"/>
              <a:t>链</a:t>
            </a:r>
            <a:r>
              <a:rPr lang="zh-CN" altLang="zh-CN" sz="900" smtClean="0"/>
              <a:t>布局另辟蹊径</a:t>
            </a:r>
            <a:endParaRPr lang="en-US" altLang="zh-CN" sz="900" smtClean="0"/>
          </a:p>
          <a:p>
            <a:pPr>
              <a:lnSpc>
                <a:spcPts val="1400"/>
              </a:lnSpc>
              <a:buClr>
                <a:srgbClr val="2466F3"/>
              </a:buClr>
            </a:pPr>
            <a:r>
              <a:rPr lang="zh-CN" altLang="zh-CN" sz="900" b="1">
                <a:latin typeface="+mn-ea"/>
              </a:rPr>
              <a:t>拟邀：宁德时代、</a:t>
            </a:r>
            <a:r>
              <a:rPr lang="zh-CN" altLang="zh-CN" sz="900" b="1" smtClean="0">
                <a:latin typeface="+mn-ea"/>
              </a:rPr>
              <a:t>三星</a:t>
            </a:r>
            <a:endParaRPr lang="zh-CN" altLang="zh-CN" sz="900" b="1">
              <a:latin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91352" y="4164686"/>
            <a:ext cx="300909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zh-CN" sz="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</a:t>
            </a:r>
            <a:r>
              <a:rPr lang="zh-CN" altLang="zh-CN" sz="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 </a:t>
            </a:r>
            <a:r>
              <a:rPr lang="en-US" altLang="zh-CN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zh-CN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上午</a:t>
            </a:r>
            <a:r>
              <a:rPr lang="zh-CN" altLang="zh-CN" sz="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（主论坛</a:t>
            </a:r>
            <a:r>
              <a:rPr lang="en-US" altLang="zh-CN" sz="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zh-CN" sz="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汽车产业宏观发展</a:t>
            </a:r>
            <a:r>
              <a:rPr lang="zh-CN" altLang="zh-CN" sz="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9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400"/>
              </a:lnSpc>
            </a:pPr>
            <a:endParaRPr lang="zh-CN" altLang="zh-CN" sz="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400"/>
              </a:lnSpc>
            </a:pPr>
            <a:r>
              <a:rPr lang="en-US" altLang="zh-CN" sz="900" b="1" dirty="0">
                <a:solidFill>
                  <a:srgbClr val="2466F3"/>
                </a:solidFill>
              </a:rPr>
              <a:t>8:00-9:00</a:t>
            </a:r>
            <a:r>
              <a:rPr lang="en-US" altLang="zh-CN" sz="900" dirty="0"/>
              <a:t> </a:t>
            </a:r>
            <a:r>
              <a:rPr lang="en-US" altLang="zh-CN" sz="900" dirty="0" smtClean="0"/>
              <a:t>   </a:t>
            </a:r>
            <a:r>
              <a:rPr lang="zh-CN" altLang="zh-CN" sz="900" b="1" dirty="0" smtClean="0"/>
              <a:t>大会</a:t>
            </a:r>
            <a:r>
              <a:rPr lang="zh-CN" altLang="zh-CN" sz="900" b="1" dirty="0"/>
              <a:t>签到</a:t>
            </a:r>
          </a:p>
          <a:p>
            <a:pPr>
              <a:lnSpc>
                <a:spcPts val="1400"/>
              </a:lnSpc>
            </a:pPr>
            <a:r>
              <a:rPr lang="en-US" altLang="zh-CN" sz="900" b="1" dirty="0">
                <a:solidFill>
                  <a:srgbClr val="2466F3"/>
                </a:solidFill>
              </a:rPr>
              <a:t>9:00-9:30</a:t>
            </a:r>
            <a:r>
              <a:rPr lang="en-US" altLang="zh-CN" sz="900" dirty="0">
                <a:solidFill>
                  <a:srgbClr val="2466F3"/>
                </a:solidFill>
              </a:rPr>
              <a:t> </a:t>
            </a:r>
            <a:r>
              <a:rPr lang="en-US" altLang="zh-CN" sz="900" dirty="0" smtClean="0">
                <a:solidFill>
                  <a:srgbClr val="2466F3"/>
                </a:solidFill>
              </a:rPr>
              <a:t> </a:t>
            </a:r>
            <a:r>
              <a:rPr lang="en-US" altLang="zh-CN" sz="900" dirty="0" smtClean="0"/>
              <a:t>  </a:t>
            </a:r>
            <a:r>
              <a:rPr lang="zh-CN" altLang="zh-CN" sz="900" b="1" dirty="0" smtClean="0"/>
              <a:t>大会</a:t>
            </a:r>
            <a:r>
              <a:rPr lang="zh-CN" altLang="zh-CN" sz="900" b="1" dirty="0"/>
              <a:t>开幕</a:t>
            </a:r>
            <a:r>
              <a:rPr lang="en-US" altLang="zh-CN" sz="900" b="1" dirty="0"/>
              <a:t>&amp;</a:t>
            </a:r>
            <a:r>
              <a:rPr lang="zh-CN" altLang="zh-CN" sz="900" b="1" dirty="0"/>
              <a:t>领导致辞</a:t>
            </a:r>
          </a:p>
          <a:p>
            <a:pPr>
              <a:lnSpc>
                <a:spcPts val="1400"/>
              </a:lnSpc>
            </a:pPr>
            <a:r>
              <a:rPr lang="en-US" altLang="zh-CN" sz="900" dirty="0" smtClean="0"/>
              <a:t>                     </a:t>
            </a:r>
            <a:r>
              <a:rPr lang="zh-CN" altLang="zh-CN" sz="900" dirty="0" smtClean="0"/>
              <a:t>中国</a:t>
            </a:r>
            <a:r>
              <a:rPr lang="zh-CN" altLang="zh-CN" sz="900" dirty="0"/>
              <a:t>有色金属工业协会领导</a:t>
            </a:r>
          </a:p>
          <a:p>
            <a:pPr>
              <a:lnSpc>
                <a:spcPts val="1400"/>
              </a:lnSpc>
            </a:pPr>
            <a:r>
              <a:rPr lang="en-US" altLang="zh-CN" sz="900" dirty="0" smtClean="0"/>
              <a:t>                     </a:t>
            </a:r>
            <a:r>
              <a:rPr lang="zh-CN" altLang="zh-CN" sz="900" dirty="0" smtClean="0"/>
              <a:t>上海市</a:t>
            </a:r>
            <a:r>
              <a:rPr lang="zh-CN" altLang="zh-CN" sz="900" dirty="0"/>
              <a:t>经济和信息化委员会领导</a:t>
            </a:r>
          </a:p>
          <a:p>
            <a:pPr>
              <a:lnSpc>
                <a:spcPts val="1400"/>
              </a:lnSpc>
            </a:pPr>
            <a:r>
              <a:rPr lang="en-US" altLang="zh-CN" sz="900" dirty="0" smtClean="0"/>
              <a:t>                     </a:t>
            </a:r>
            <a:r>
              <a:rPr lang="zh-CN" altLang="zh-CN" sz="900" dirty="0" smtClean="0"/>
              <a:t>上海</a:t>
            </a:r>
            <a:r>
              <a:rPr lang="zh-CN" altLang="zh-CN" sz="900" dirty="0"/>
              <a:t>有色金属行业协会会长</a:t>
            </a:r>
          </a:p>
          <a:p>
            <a:pPr>
              <a:lnSpc>
                <a:spcPts val="1400"/>
              </a:lnSpc>
            </a:pPr>
            <a:r>
              <a:rPr lang="en-US" altLang="zh-CN" sz="900" dirty="0" smtClean="0"/>
              <a:t>                     </a:t>
            </a:r>
            <a:r>
              <a:rPr lang="zh-CN" altLang="zh-CN" sz="900" dirty="0" smtClean="0"/>
              <a:t>上海有色网信息科技股份有限公司</a:t>
            </a:r>
            <a:r>
              <a:rPr lang="en-US" altLang="zh-CN" sz="900" dirty="0"/>
              <a:t>CEO</a:t>
            </a:r>
            <a:endParaRPr lang="zh-CN" altLang="zh-CN" sz="900" dirty="0"/>
          </a:p>
          <a:p>
            <a:pPr>
              <a:lnSpc>
                <a:spcPts val="1400"/>
              </a:lnSpc>
            </a:pPr>
            <a:r>
              <a:rPr lang="en-US" altLang="zh-CN" sz="900" dirty="0"/>
              <a:t> </a:t>
            </a:r>
            <a:endParaRPr lang="zh-CN" altLang="zh-CN" sz="900" dirty="0"/>
          </a:p>
          <a:p>
            <a:pPr>
              <a:lnSpc>
                <a:spcPts val="1400"/>
              </a:lnSpc>
            </a:pPr>
            <a:r>
              <a:rPr lang="en-US" altLang="zh-CN" sz="900" b="1" dirty="0" smtClean="0">
                <a:solidFill>
                  <a:srgbClr val="2466F3"/>
                </a:solidFill>
              </a:rPr>
              <a:t>9:30-10:00</a:t>
            </a:r>
            <a:r>
              <a:rPr lang="en-US" altLang="zh-CN" sz="900" dirty="0" smtClean="0"/>
              <a:t>  </a:t>
            </a:r>
            <a:r>
              <a:rPr lang="zh-CN" altLang="zh-CN" sz="900" b="1" dirty="0"/>
              <a:t>未来汽车发展趋势展望与畅想</a:t>
            </a:r>
          </a:p>
          <a:p>
            <a:pPr marL="171450" lvl="0" indent="-171450">
              <a:lnSpc>
                <a:spcPts val="1400"/>
              </a:lnSpc>
              <a:buClr>
                <a:srgbClr val="2466F3"/>
              </a:buClr>
              <a:buFont typeface="Wingdings" panose="05000000000000000000" pitchFamily="2" charset="2"/>
              <a:buChar char="u"/>
            </a:pPr>
            <a:r>
              <a:rPr lang="zh-CN" altLang="zh-CN" sz="900" dirty="0"/>
              <a:t>全球汽车及新能源汽车产业最新变革趋势</a:t>
            </a:r>
          </a:p>
          <a:p>
            <a:pPr marL="171450" lvl="0" indent="-171450">
              <a:lnSpc>
                <a:spcPts val="1400"/>
              </a:lnSpc>
              <a:buClr>
                <a:srgbClr val="2466F3"/>
              </a:buClr>
              <a:buFont typeface="Wingdings" panose="05000000000000000000" pitchFamily="2" charset="2"/>
              <a:buChar char="u"/>
            </a:pPr>
            <a:r>
              <a:rPr lang="zh-CN" altLang="zh-CN" sz="900" dirty="0"/>
              <a:t>全球各主要国家在发展电动汽车、推动零排放交通、推动产业转型升级的最新政策与启示</a:t>
            </a:r>
          </a:p>
          <a:p>
            <a:pPr marL="171450" lvl="0" indent="-171450">
              <a:lnSpc>
                <a:spcPts val="1400"/>
              </a:lnSpc>
              <a:buClr>
                <a:srgbClr val="2466F3"/>
              </a:buClr>
              <a:buFont typeface="Wingdings" panose="05000000000000000000" pitchFamily="2" charset="2"/>
              <a:buChar char="u"/>
            </a:pPr>
            <a:r>
              <a:rPr lang="zh-CN" altLang="zh-CN" sz="900" dirty="0"/>
              <a:t>疫情对电动汽车等新兴技术的全球供应链产生的影响</a:t>
            </a:r>
          </a:p>
          <a:p>
            <a:pPr>
              <a:lnSpc>
                <a:spcPts val="1400"/>
              </a:lnSpc>
            </a:pPr>
            <a:r>
              <a:rPr lang="zh-CN" altLang="zh-CN" sz="900" b="1" dirty="0"/>
              <a:t>拟邀：世界汽车工程师学会</a:t>
            </a:r>
            <a:r>
              <a:rPr lang="zh-CN" altLang="zh-CN" sz="900" b="1"/>
              <a:t>联合会 </a:t>
            </a:r>
            <a:r>
              <a:rPr lang="en-US" altLang="zh-CN" sz="900" b="1" smtClean="0"/>
              <a:t> </a:t>
            </a:r>
            <a:r>
              <a:rPr lang="zh-CN" altLang="zh-CN" sz="900" b="1" smtClean="0"/>
              <a:t>副主席 </a:t>
            </a:r>
            <a:r>
              <a:rPr lang="zh-CN" altLang="zh-CN" sz="900" b="1" dirty="0"/>
              <a:t>马芳武博士</a:t>
            </a:r>
          </a:p>
          <a:p>
            <a:pPr>
              <a:lnSpc>
                <a:spcPts val="1400"/>
              </a:lnSpc>
            </a:pPr>
            <a:r>
              <a:rPr lang="en-US" altLang="zh-CN" sz="900" dirty="0"/>
              <a:t> </a:t>
            </a:r>
            <a:endParaRPr lang="zh-CN" altLang="zh-CN" sz="900" dirty="0"/>
          </a:p>
          <a:p>
            <a:pPr>
              <a:lnSpc>
                <a:spcPts val="1400"/>
              </a:lnSpc>
            </a:pPr>
            <a:r>
              <a:rPr lang="en-US" altLang="zh-CN" sz="900" b="1" dirty="0">
                <a:solidFill>
                  <a:srgbClr val="2466F3"/>
                </a:solidFill>
              </a:rPr>
              <a:t>10:00-10:30</a:t>
            </a:r>
            <a:r>
              <a:rPr lang="en-US" altLang="zh-CN" sz="900" dirty="0"/>
              <a:t> </a:t>
            </a:r>
            <a:r>
              <a:rPr lang="zh-CN" altLang="zh-CN" sz="900" b="1" dirty="0"/>
              <a:t>中国汽车行业未来发展</a:t>
            </a:r>
            <a:r>
              <a:rPr lang="zh-CN" altLang="zh-CN" sz="900" b="1" dirty="0" smtClean="0"/>
              <a:t>趋势</a:t>
            </a:r>
            <a:endParaRPr lang="en-US" altLang="zh-CN" sz="900" b="1" dirty="0" smtClean="0"/>
          </a:p>
          <a:p>
            <a:pPr marL="171450" indent="-171450">
              <a:lnSpc>
                <a:spcPts val="1400"/>
              </a:lnSpc>
              <a:buClr>
                <a:srgbClr val="2466F3"/>
              </a:buClr>
              <a:buFont typeface="Wingdings" panose="05000000000000000000" pitchFamily="2" charset="2"/>
              <a:buChar char="u"/>
            </a:pPr>
            <a:r>
              <a:rPr lang="en-US" altLang="zh-CN" sz="900" dirty="0" smtClean="0"/>
              <a:t>5G</a:t>
            </a:r>
            <a:r>
              <a:rPr lang="zh-CN" altLang="zh-CN" sz="900" dirty="0"/>
              <a:t>时代，智能汽车的发展机遇与</a:t>
            </a:r>
            <a:r>
              <a:rPr lang="zh-CN" altLang="zh-CN" sz="900" dirty="0" smtClean="0"/>
              <a:t>挑战</a:t>
            </a:r>
            <a:endParaRPr lang="en-US" altLang="zh-CN" sz="900" dirty="0" smtClean="0"/>
          </a:p>
          <a:p>
            <a:pPr marL="171450" indent="-171450">
              <a:lnSpc>
                <a:spcPts val="1400"/>
              </a:lnSpc>
              <a:buClr>
                <a:srgbClr val="2466F3"/>
              </a:buClr>
              <a:buFont typeface="Wingdings" panose="05000000000000000000" pitchFamily="2" charset="2"/>
              <a:buChar char="u"/>
            </a:pPr>
            <a:r>
              <a:rPr lang="zh-CN" altLang="zh-CN" sz="900" dirty="0" smtClean="0"/>
              <a:t>受</a:t>
            </a:r>
            <a:r>
              <a:rPr lang="zh-CN" altLang="zh-CN" sz="900" dirty="0"/>
              <a:t>新冠疫情影响，中国汽车产业</a:t>
            </a:r>
            <a:r>
              <a:rPr lang="en-US" altLang="zh-CN" sz="900" dirty="0"/>
              <a:t>2020</a:t>
            </a:r>
            <a:r>
              <a:rPr lang="zh-CN" altLang="zh-CN" sz="900" dirty="0"/>
              <a:t>年的需求及增加</a:t>
            </a:r>
            <a:r>
              <a:rPr lang="zh-CN" altLang="zh-CN" sz="900" dirty="0" smtClean="0"/>
              <a:t>潜力</a:t>
            </a:r>
            <a:endParaRPr lang="en-US" altLang="zh-CN" sz="900" dirty="0" smtClean="0"/>
          </a:p>
          <a:p>
            <a:pPr marL="171450" indent="-171450">
              <a:lnSpc>
                <a:spcPts val="1400"/>
              </a:lnSpc>
              <a:buClr>
                <a:srgbClr val="2466F3"/>
              </a:buClr>
              <a:buFont typeface="Wingdings" panose="05000000000000000000" pitchFamily="2" charset="2"/>
              <a:buChar char="u"/>
            </a:pPr>
            <a:r>
              <a:rPr lang="zh-CN" altLang="zh-CN" sz="900" dirty="0" smtClean="0"/>
              <a:t>本土</a:t>
            </a:r>
            <a:r>
              <a:rPr lang="zh-CN" altLang="zh-CN" sz="900" dirty="0"/>
              <a:t>市场放开、鼓励市场化竞争的同时，中国汽车产业的</a:t>
            </a:r>
            <a:r>
              <a:rPr lang="en-US" altLang="zh-CN" sz="900" dirty="0"/>
              <a:t>“</a:t>
            </a:r>
            <a:r>
              <a:rPr lang="zh-CN" altLang="zh-CN" sz="900" dirty="0"/>
              <a:t>走出去</a:t>
            </a:r>
            <a:r>
              <a:rPr lang="en-US" altLang="zh-CN" sz="900" dirty="0"/>
              <a:t>”</a:t>
            </a:r>
            <a:r>
              <a:rPr lang="zh-CN" altLang="zh-CN" sz="900" dirty="0"/>
              <a:t>计划</a:t>
            </a:r>
          </a:p>
          <a:p>
            <a:pPr>
              <a:lnSpc>
                <a:spcPts val="1400"/>
              </a:lnSpc>
            </a:pPr>
            <a:r>
              <a:rPr lang="zh-CN" altLang="zh-CN" sz="900" b="1" dirty="0"/>
              <a:t>拟邀：中国汽车</a:t>
            </a:r>
            <a:r>
              <a:rPr lang="zh-CN" altLang="zh-CN" sz="900" b="1"/>
              <a:t>工业</a:t>
            </a:r>
            <a:r>
              <a:rPr lang="zh-CN" altLang="zh-CN" sz="900" b="1" smtClean="0"/>
              <a:t>协会</a:t>
            </a:r>
            <a:r>
              <a:rPr lang="en-US" altLang="zh-CN" sz="900" b="1" smtClean="0"/>
              <a:t> </a:t>
            </a:r>
            <a:r>
              <a:rPr lang="zh-CN" altLang="zh-CN" sz="900" b="1" smtClean="0"/>
              <a:t>师</a:t>
            </a:r>
            <a:r>
              <a:rPr lang="zh-CN" altLang="zh-CN" sz="900" b="1" dirty="0"/>
              <a:t>建华 副秘书长</a:t>
            </a:r>
          </a:p>
          <a:p>
            <a:pPr>
              <a:lnSpc>
                <a:spcPts val="1400"/>
              </a:lnSpc>
            </a:pPr>
            <a:r>
              <a:rPr lang="en-US" altLang="zh-CN" sz="900" dirty="0"/>
              <a:t> </a:t>
            </a:r>
            <a:endParaRPr lang="zh-CN" altLang="zh-CN" sz="900" dirty="0"/>
          </a:p>
        </p:txBody>
      </p:sp>
      <p:sp>
        <p:nvSpPr>
          <p:cNvPr id="13" name="文本框 12"/>
          <p:cNvSpPr txBox="1"/>
          <p:nvPr/>
        </p:nvSpPr>
        <p:spPr>
          <a:xfrm>
            <a:off x="2332022" y="9580323"/>
            <a:ext cx="4669131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zh-CN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许</a:t>
            </a:r>
            <a:r>
              <a:rPr lang="zh-CN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国军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15692102049    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021-51595834       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xuguojun@smm.cn</a:t>
            </a:r>
            <a:endParaRPr lang="zh-CN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600"/>
              </a:lnSpc>
            </a:pPr>
            <a:r>
              <a:rPr lang="zh-CN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许寅雯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13661724296    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021-55600666       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snta307@csnta.org</a:t>
            </a:r>
            <a:endParaRPr lang="zh-CN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63175" y="9682916"/>
            <a:ext cx="1082348" cy="2975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600"/>
              </a:lnSpc>
            </a:pPr>
            <a:r>
              <a:rPr lang="zh-CN" altLang="zh-CN" sz="1400" b="1" dirty="0">
                <a:solidFill>
                  <a:schemeClr val="bg1"/>
                </a:solidFill>
              </a:rPr>
              <a:t>参会联系人</a:t>
            </a:r>
            <a:endParaRPr lang="zh-CN" altLang="zh-CN" sz="1400" dirty="0">
              <a:solidFill>
                <a:schemeClr val="bg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505295" y="670980"/>
            <a:ext cx="126829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1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9</a:t>
            </a:r>
            <a:r>
              <a:rPr lang="zh-CN" altLang="zh-CN" sz="11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11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17-18</a:t>
            </a:r>
            <a:r>
              <a:rPr lang="zh-CN" altLang="zh-CN" sz="11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日 上海</a:t>
            </a:r>
          </a:p>
        </p:txBody>
      </p:sp>
    </p:spTree>
    <p:extLst>
      <p:ext uri="{BB962C8B-B14F-4D97-AF65-F5344CB8AC3E}">
        <p14:creationId xmlns:p14="http://schemas.microsoft.com/office/powerpoint/2010/main" val="307380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" y="-1"/>
            <a:ext cx="7559522" cy="10260223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297395" y="1231392"/>
            <a:ext cx="6964884" cy="82539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五边形 8"/>
          <p:cNvSpPr/>
          <p:nvPr/>
        </p:nvSpPr>
        <p:spPr>
          <a:xfrm>
            <a:off x="731775" y="3192745"/>
            <a:ext cx="2924855" cy="215760"/>
          </a:xfrm>
          <a:prstGeom prst="homePlate">
            <a:avLst/>
          </a:prstGeom>
          <a:gradFill>
            <a:gsLst>
              <a:gs pos="0">
                <a:srgbClr val="41A3FE"/>
              </a:gs>
              <a:gs pos="100000">
                <a:srgbClr val="2567F3"/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五边形 9"/>
          <p:cNvSpPr/>
          <p:nvPr/>
        </p:nvSpPr>
        <p:spPr>
          <a:xfrm>
            <a:off x="731775" y="6311090"/>
            <a:ext cx="2924855" cy="215760"/>
          </a:xfrm>
          <a:prstGeom prst="homePlate">
            <a:avLst/>
          </a:prstGeom>
          <a:gradFill>
            <a:gsLst>
              <a:gs pos="0">
                <a:srgbClr val="41A3FE"/>
              </a:gs>
              <a:gs pos="100000">
                <a:srgbClr val="2567F3"/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31776" y="1575922"/>
            <a:ext cx="2924855" cy="1349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900" b="1" smtClean="0">
                <a:solidFill>
                  <a:srgbClr val="2466F3"/>
                </a:solidFill>
                <a:latin typeface="+mn-ea"/>
              </a:rPr>
              <a:t>11:30-12:00</a:t>
            </a:r>
            <a:r>
              <a:rPr lang="en-US" altLang="zh-CN" sz="900" smtClean="0">
                <a:latin typeface="+mn-ea"/>
              </a:rPr>
              <a:t>  </a:t>
            </a:r>
            <a:r>
              <a:rPr lang="zh-CN" altLang="en-US" sz="900" b="1" smtClean="0">
                <a:latin typeface="+mn-ea"/>
              </a:rPr>
              <a:t>氢燃料动力电池的未来发展前景</a:t>
            </a:r>
            <a:endParaRPr lang="zh-CN" altLang="zh-CN" sz="900" b="1" dirty="0">
              <a:latin typeface="+mn-ea"/>
            </a:endParaRPr>
          </a:p>
          <a:p>
            <a:pPr marL="171450" indent="-171450">
              <a:lnSpc>
                <a:spcPts val="1400"/>
              </a:lnSpc>
              <a:buClr>
                <a:srgbClr val="2466F3"/>
              </a:buClr>
              <a:buFont typeface="Wingdings" panose="05000000000000000000" pitchFamily="2" charset="2"/>
              <a:buChar char="u"/>
            </a:pPr>
            <a:r>
              <a:rPr lang="zh-CN" altLang="en-US" sz="900" smtClean="0">
                <a:latin typeface="+mn-ea"/>
              </a:rPr>
              <a:t>燃料电池汽车发展现状</a:t>
            </a:r>
            <a:endParaRPr lang="en-US" altLang="zh-CN" sz="900" smtClean="0">
              <a:latin typeface="+mn-ea"/>
            </a:endParaRPr>
          </a:p>
          <a:p>
            <a:pPr marL="171450" indent="-171450">
              <a:lnSpc>
                <a:spcPts val="1400"/>
              </a:lnSpc>
              <a:buClr>
                <a:srgbClr val="2466F3"/>
              </a:buClr>
              <a:buFont typeface="Wingdings" panose="05000000000000000000" pitchFamily="2" charset="2"/>
              <a:buChar char="u"/>
            </a:pPr>
            <a:r>
              <a:rPr lang="zh-CN" altLang="en-US" sz="900" smtClean="0">
                <a:latin typeface="+mn-ea"/>
              </a:rPr>
              <a:t>氢</a:t>
            </a:r>
            <a:r>
              <a:rPr lang="zh-CN" altLang="en-US" sz="900">
                <a:latin typeface="+mn-ea"/>
              </a:rPr>
              <a:t>燃料动力电池</a:t>
            </a:r>
            <a:r>
              <a:rPr lang="zh-CN" altLang="en-US" sz="900" smtClean="0">
                <a:latin typeface="+mn-ea"/>
              </a:rPr>
              <a:t>的</a:t>
            </a:r>
            <a:r>
              <a:rPr lang="zh-CN" altLang="en-US" sz="900">
                <a:latin typeface="+mn-ea"/>
              </a:rPr>
              <a:t>工作原理及优劣势</a:t>
            </a:r>
            <a:endParaRPr lang="zh-CN" altLang="zh-CN" sz="900">
              <a:latin typeface="+mn-ea"/>
            </a:endParaRPr>
          </a:p>
          <a:p>
            <a:pPr marL="171450" indent="-171450">
              <a:lnSpc>
                <a:spcPts val="1400"/>
              </a:lnSpc>
              <a:buClr>
                <a:srgbClr val="2466F3"/>
              </a:buClr>
              <a:buFont typeface="Wingdings" panose="05000000000000000000" pitchFamily="2" charset="2"/>
              <a:buChar char="u"/>
            </a:pPr>
            <a:r>
              <a:rPr lang="zh-CN" altLang="en-US" sz="900" smtClean="0">
                <a:latin typeface="+mn-ea"/>
              </a:rPr>
              <a:t>氢</a:t>
            </a:r>
            <a:r>
              <a:rPr lang="zh-CN" altLang="en-US" sz="900">
                <a:latin typeface="+mn-ea"/>
              </a:rPr>
              <a:t>燃料动力电池的</a:t>
            </a:r>
            <a:r>
              <a:rPr lang="zh-CN" altLang="en-US" sz="900" smtClean="0">
                <a:latin typeface="+mn-ea"/>
              </a:rPr>
              <a:t>发展机遇与挑战</a:t>
            </a:r>
            <a:endParaRPr lang="zh-CN" altLang="zh-CN" sz="900" smtClean="0">
              <a:latin typeface="+mn-ea"/>
            </a:endParaRPr>
          </a:p>
          <a:p>
            <a:pPr>
              <a:lnSpc>
                <a:spcPts val="1400"/>
              </a:lnSpc>
            </a:pPr>
            <a:r>
              <a:rPr lang="zh-CN" altLang="zh-CN" sz="900" b="1" smtClean="0">
                <a:latin typeface="+mn-ea"/>
              </a:rPr>
              <a:t>拟</a:t>
            </a:r>
            <a:r>
              <a:rPr lang="zh-CN" altLang="zh-CN" sz="900" b="1">
                <a:latin typeface="+mn-ea"/>
              </a:rPr>
              <a:t>邀</a:t>
            </a:r>
            <a:r>
              <a:rPr lang="zh-CN" altLang="zh-CN" sz="900" b="1" smtClean="0">
                <a:latin typeface="+mn-ea"/>
              </a:rPr>
              <a:t>：</a:t>
            </a:r>
            <a:r>
              <a:rPr lang="zh-CN" altLang="en-US" sz="900" b="1">
                <a:latin typeface="+mn-ea"/>
              </a:rPr>
              <a:t>上海汽车集团</a:t>
            </a:r>
            <a:r>
              <a:rPr lang="zh-CN" altLang="en-US" sz="900" b="1" smtClean="0">
                <a:latin typeface="+mn-ea"/>
              </a:rPr>
              <a:t>股份有限公司</a:t>
            </a:r>
            <a:endParaRPr lang="en-US" altLang="zh-CN" sz="900" b="1" smtClean="0">
              <a:latin typeface="+mn-ea"/>
            </a:endParaRPr>
          </a:p>
          <a:p>
            <a:pPr>
              <a:lnSpc>
                <a:spcPts val="1400"/>
              </a:lnSpc>
            </a:pPr>
            <a:r>
              <a:rPr lang="en-US" altLang="zh-CN" sz="900" smtClean="0">
                <a:latin typeface="+mn-ea"/>
              </a:rPr>
              <a:t> </a:t>
            </a:r>
            <a:endParaRPr lang="zh-CN" altLang="zh-CN" sz="900" smtClean="0">
              <a:latin typeface="+mn-ea"/>
            </a:endParaRPr>
          </a:p>
          <a:p>
            <a:pPr>
              <a:lnSpc>
                <a:spcPts val="1400"/>
              </a:lnSpc>
            </a:pPr>
            <a:r>
              <a:rPr lang="en-US" altLang="zh-CN" sz="900" smtClean="0">
                <a:latin typeface="+mn-ea"/>
              </a:rPr>
              <a:t>12:00-13:30 </a:t>
            </a:r>
            <a:r>
              <a:rPr lang="zh-CN" altLang="zh-CN" sz="900">
                <a:latin typeface="+mn-ea"/>
              </a:rPr>
              <a:t>自助</a:t>
            </a:r>
            <a:r>
              <a:rPr lang="zh-CN" altLang="zh-CN" sz="900" smtClean="0">
                <a:latin typeface="+mn-ea"/>
              </a:rPr>
              <a:t>午餐</a:t>
            </a:r>
            <a:endParaRPr lang="en-US" altLang="zh-CN" sz="900" dirty="0">
              <a:latin typeface="+mn-ea"/>
            </a:endParaRPr>
          </a:p>
        </p:txBody>
      </p:sp>
      <p:sp>
        <p:nvSpPr>
          <p:cNvPr id="17" name="五边形 16"/>
          <p:cNvSpPr/>
          <p:nvPr/>
        </p:nvSpPr>
        <p:spPr>
          <a:xfrm>
            <a:off x="3895259" y="6920946"/>
            <a:ext cx="2924855" cy="215760"/>
          </a:xfrm>
          <a:prstGeom prst="homePlate">
            <a:avLst/>
          </a:prstGeom>
          <a:gradFill>
            <a:gsLst>
              <a:gs pos="0">
                <a:srgbClr val="41A3FE"/>
              </a:gs>
              <a:gs pos="100000">
                <a:srgbClr val="2567F3"/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883231" y="1604625"/>
            <a:ext cx="2924855" cy="5119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</a:pPr>
            <a:r>
              <a:rPr lang="zh-CN" altLang="zh-CN" sz="900" b="1" dirty="0">
                <a:solidFill>
                  <a:srgbClr val="2466F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平行论坛②</a:t>
            </a:r>
            <a:r>
              <a:rPr lang="en-US" altLang="zh-CN" sz="900" b="1" dirty="0">
                <a:solidFill>
                  <a:srgbClr val="2466F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</a:t>
            </a:r>
            <a:r>
              <a:rPr lang="zh-CN" altLang="zh-CN" sz="900" b="1" dirty="0">
                <a:solidFill>
                  <a:srgbClr val="2466F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挤压铝合金</a:t>
            </a:r>
            <a:r>
              <a:rPr lang="zh-CN" altLang="zh-CN" sz="900" b="1" dirty="0" smtClean="0">
                <a:solidFill>
                  <a:srgbClr val="2466F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专场</a:t>
            </a:r>
            <a:endParaRPr lang="en-US" altLang="zh-CN" sz="900" b="1" dirty="0" smtClean="0">
              <a:solidFill>
                <a:srgbClr val="2466F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400"/>
              </a:lnSpc>
            </a:pPr>
            <a:endParaRPr lang="zh-CN" altLang="zh-CN" sz="900" b="1" dirty="0">
              <a:solidFill>
                <a:srgbClr val="2466F3"/>
              </a:solidFill>
              <a:latin typeface="+mn-ea"/>
            </a:endParaRPr>
          </a:p>
          <a:p>
            <a:pPr marL="171450" indent="-171450">
              <a:lnSpc>
                <a:spcPts val="1400"/>
              </a:lnSpc>
              <a:buClr>
                <a:srgbClr val="2567F3"/>
              </a:buClr>
              <a:buFont typeface="Wingdings" panose="05000000000000000000" pitchFamily="2" charset="2"/>
              <a:buChar char="u"/>
            </a:pPr>
            <a:r>
              <a:rPr lang="zh-CN" altLang="zh-CN" sz="900" dirty="0">
                <a:latin typeface="+mn-ea"/>
              </a:rPr>
              <a:t>中国汽车车身薄板（</a:t>
            </a:r>
            <a:r>
              <a:rPr lang="en-US" altLang="zh-CN" sz="900" dirty="0">
                <a:latin typeface="+mn-ea"/>
              </a:rPr>
              <a:t>ABS</a:t>
            </a:r>
            <a:r>
              <a:rPr lang="zh-CN" altLang="zh-CN" sz="900" dirty="0">
                <a:latin typeface="+mn-ea"/>
              </a:rPr>
              <a:t>）市场需求、发展趋势及国内外差距对比</a:t>
            </a:r>
          </a:p>
          <a:p>
            <a:pPr marL="171450" indent="-171450">
              <a:lnSpc>
                <a:spcPts val="1400"/>
              </a:lnSpc>
              <a:buClr>
                <a:srgbClr val="2567F3"/>
              </a:buClr>
              <a:buFont typeface="Wingdings" panose="05000000000000000000" pitchFamily="2" charset="2"/>
              <a:buChar char="u"/>
            </a:pPr>
            <a:r>
              <a:rPr lang="zh-CN" altLang="zh-CN" sz="900" dirty="0">
                <a:latin typeface="+mn-ea"/>
              </a:rPr>
              <a:t>高端铝型材在新能源汽车上的应用</a:t>
            </a:r>
          </a:p>
          <a:p>
            <a:pPr marL="171450" indent="-171450">
              <a:lnSpc>
                <a:spcPts val="1400"/>
              </a:lnSpc>
              <a:buClr>
                <a:srgbClr val="2567F3"/>
              </a:buClr>
              <a:buFont typeface="Wingdings" panose="05000000000000000000" pitchFamily="2" charset="2"/>
              <a:buChar char="u"/>
            </a:pPr>
            <a:r>
              <a:rPr lang="zh-CN" altLang="zh-CN" sz="900" dirty="0">
                <a:latin typeface="+mn-ea"/>
              </a:rPr>
              <a:t>高强度铝合金材料在轨道交通行业</a:t>
            </a:r>
            <a:r>
              <a:rPr lang="zh-CN" altLang="zh-CN" sz="900">
                <a:latin typeface="+mn-ea"/>
              </a:rPr>
              <a:t>应用</a:t>
            </a:r>
            <a:r>
              <a:rPr lang="zh-CN" altLang="zh-CN" sz="900" smtClean="0">
                <a:latin typeface="+mn-ea"/>
              </a:rPr>
              <a:t>概述</a:t>
            </a:r>
            <a:endParaRPr lang="en-US" altLang="zh-CN" sz="900" dirty="0" smtClean="0">
              <a:latin typeface="+mn-ea"/>
            </a:endParaRPr>
          </a:p>
          <a:p>
            <a:pPr marL="171450" indent="-171450">
              <a:lnSpc>
                <a:spcPts val="1400"/>
              </a:lnSpc>
              <a:buClr>
                <a:srgbClr val="2567F3"/>
              </a:buClr>
              <a:buFont typeface="Wingdings" panose="05000000000000000000" pitchFamily="2" charset="2"/>
              <a:buChar char="u"/>
            </a:pPr>
            <a:r>
              <a:rPr lang="zh-CN" altLang="zh-CN" sz="900" dirty="0" smtClean="0">
                <a:latin typeface="+mn-ea"/>
              </a:rPr>
              <a:t>汽车</a:t>
            </a:r>
            <a:r>
              <a:rPr lang="zh-CN" altLang="zh-CN" sz="900" dirty="0">
                <a:latin typeface="+mn-ea"/>
              </a:rPr>
              <a:t>热管理系统铝材的研发进展</a:t>
            </a:r>
          </a:p>
          <a:p>
            <a:pPr marL="171450" indent="-171450">
              <a:lnSpc>
                <a:spcPts val="1400"/>
              </a:lnSpc>
              <a:buClr>
                <a:srgbClr val="2567F3"/>
              </a:buClr>
              <a:buFont typeface="Wingdings" panose="05000000000000000000" pitchFamily="2" charset="2"/>
              <a:buChar char="u"/>
            </a:pPr>
            <a:r>
              <a:rPr lang="zh-CN" altLang="zh-CN" sz="900" smtClean="0">
                <a:latin typeface="+mn-ea"/>
              </a:rPr>
              <a:t>车身</a:t>
            </a:r>
            <a:r>
              <a:rPr lang="zh-CN" altLang="zh-CN" sz="900" dirty="0">
                <a:latin typeface="+mn-ea"/>
              </a:rPr>
              <a:t>轻量化工艺规划与技术发展路线探讨</a:t>
            </a:r>
          </a:p>
          <a:p>
            <a:pPr marL="171450" indent="-171450">
              <a:lnSpc>
                <a:spcPts val="1400"/>
              </a:lnSpc>
              <a:buClr>
                <a:srgbClr val="2567F3"/>
              </a:buClr>
              <a:buFont typeface="Wingdings" panose="05000000000000000000" pitchFamily="2" charset="2"/>
              <a:buChar char="u"/>
            </a:pPr>
            <a:r>
              <a:rPr lang="zh-CN" altLang="zh-CN" sz="900" dirty="0">
                <a:latin typeface="+mn-ea"/>
              </a:rPr>
              <a:t>车辆部件自动化生产的主要创新和市场</a:t>
            </a:r>
            <a:r>
              <a:rPr lang="zh-CN" altLang="zh-CN" sz="900" dirty="0" smtClean="0">
                <a:latin typeface="+mn-ea"/>
              </a:rPr>
              <a:t>机遇</a:t>
            </a:r>
            <a:endParaRPr lang="en-US" altLang="zh-CN" sz="900" dirty="0" smtClean="0">
              <a:latin typeface="+mn-ea"/>
            </a:endParaRPr>
          </a:p>
          <a:p>
            <a:pPr>
              <a:lnSpc>
                <a:spcPts val="1400"/>
              </a:lnSpc>
            </a:pPr>
            <a:endParaRPr lang="zh-CN" altLang="zh-CN" sz="900" dirty="0">
              <a:latin typeface="+mn-ea"/>
            </a:endParaRPr>
          </a:p>
          <a:p>
            <a:pPr>
              <a:lnSpc>
                <a:spcPts val="1400"/>
              </a:lnSpc>
            </a:pPr>
            <a:r>
              <a:rPr lang="zh-CN" altLang="zh-CN" sz="900" b="1" dirty="0">
                <a:solidFill>
                  <a:srgbClr val="2466F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平行论坛③</a:t>
            </a:r>
            <a:r>
              <a:rPr lang="en-US" altLang="zh-CN" sz="900" b="1" dirty="0">
                <a:solidFill>
                  <a:srgbClr val="2466F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</a:t>
            </a:r>
            <a:r>
              <a:rPr lang="zh-CN" altLang="zh-CN" sz="900" b="1" dirty="0">
                <a:solidFill>
                  <a:srgbClr val="2466F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铸造铝合金</a:t>
            </a:r>
            <a:r>
              <a:rPr lang="zh-CN" altLang="zh-CN" sz="900" b="1" dirty="0" smtClean="0">
                <a:solidFill>
                  <a:srgbClr val="2466F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专场</a:t>
            </a:r>
            <a:endParaRPr lang="en-US" altLang="zh-CN" sz="900" b="1" dirty="0" smtClean="0">
              <a:solidFill>
                <a:srgbClr val="2466F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400"/>
              </a:lnSpc>
            </a:pPr>
            <a:endParaRPr lang="zh-CN" altLang="zh-CN" sz="900" dirty="0">
              <a:latin typeface="+mn-ea"/>
            </a:endParaRPr>
          </a:p>
          <a:p>
            <a:pPr marL="171450" indent="-171450">
              <a:lnSpc>
                <a:spcPts val="1400"/>
              </a:lnSpc>
              <a:buClr>
                <a:srgbClr val="2567F3"/>
              </a:buClr>
              <a:buFont typeface="Wingdings" panose="05000000000000000000" pitchFamily="2" charset="2"/>
              <a:buChar char="u"/>
            </a:pPr>
            <a:r>
              <a:rPr lang="zh-CN" altLang="zh-CN" sz="900" dirty="0">
                <a:latin typeface="+mn-ea"/>
              </a:rPr>
              <a:t>低压铸造铝合金后副车架的组织与性能研究</a:t>
            </a:r>
          </a:p>
          <a:p>
            <a:pPr marL="171450" indent="-171450">
              <a:lnSpc>
                <a:spcPts val="1400"/>
              </a:lnSpc>
              <a:buClr>
                <a:srgbClr val="2567F3"/>
              </a:buClr>
              <a:buFont typeface="Wingdings" panose="05000000000000000000" pitchFamily="2" charset="2"/>
              <a:buChar char="u"/>
            </a:pPr>
            <a:r>
              <a:rPr lang="zh-CN" altLang="zh-CN" sz="900" dirty="0">
                <a:latin typeface="+mn-ea"/>
              </a:rPr>
              <a:t>高性能铝合金铸锭制备的关键技术</a:t>
            </a:r>
          </a:p>
          <a:p>
            <a:pPr marL="171450" indent="-171450">
              <a:lnSpc>
                <a:spcPts val="1400"/>
              </a:lnSpc>
              <a:buClr>
                <a:srgbClr val="2567F3"/>
              </a:buClr>
              <a:buFont typeface="Wingdings" panose="05000000000000000000" pitchFamily="2" charset="2"/>
              <a:buChar char="u"/>
            </a:pPr>
            <a:r>
              <a:rPr lang="zh-CN" altLang="zh-CN" sz="900" dirty="0">
                <a:latin typeface="+mn-ea"/>
              </a:rPr>
              <a:t>影响铝合金铸锭的工艺与技术问题</a:t>
            </a:r>
          </a:p>
          <a:p>
            <a:pPr marL="171450" indent="-171450">
              <a:lnSpc>
                <a:spcPts val="1400"/>
              </a:lnSpc>
              <a:buClr>
                <a:srgbClr val="2567F3"/>
              </a:buClr>
              <a:buFont typeface="Wingdings" panose="05000000000000000000" pitchFamily="2" charset="2"/>
              <a:buChar char="u"/>
            </a:pPr>
            <a:r>
              <a:rPr lang="zh-CN" altLang="zh-CN" sz="900" dirty="0">
                <a:latin typeface="+mn-ea"/>
              </a:rPr>
              <a:t>无缸套铝缸体压铸工艺的研究</a:t>
            </a:r>
          </a:p>
          <a:p>
            <a:pPr marL="171450" indent="-171450">
              <a:lnSpc>
                <a:spcPts val="1400"/>
              </a:lnSpc>
              <a:buClr>
                <a:srgbClr val="2567F3"/>
              </a:buClr>
              <a:buFont typeface="Wingdings" panose="05000000000000000000" pitchFamily="2" charset="2"/>
              <a:buChar char="u"/>
            </a:pPr>
            <a:r>
              <a:rPr lang="zh-CN" altLang="zh-CN" sz="900" dirty="0">
                <a:latin typeface="+mn-ea"/>
              </a:rPr>
              <a:t>再生黄铜原料、再生铜原料、再生铸造铝合金原料国家标准</a:t>
            </a:r>
            <a:r>
              <a:rPr lang="zh-CN" altLang="zh-CN" sz="900" dirty="0" smtClean="0">
                <a:latin typeface="+mn-ea"/>
              </a:rPr>
              <a:t>公布</a:t>
            </a:r>
            <a:endParaRPr lang="en-US" altLang="zh-CN" sz="900" dirty="0" smtClean="0">
              <a:latin typeface="+mn-ea"/>
            </a:endParaRPr>
          </a:p>
          <a:p>
            <a:pPr>
              <a:lnSpc>
                <a:spcPts val="1400"/>
              </a:lnSpc>
            </a:pPr>
            <a:endParaRPr lang="zh-CN" altLang="zh-CN" sz="900" dirty="0">
              <a:latin typeface="+mn-ea"/>
            </a:endParaRPr>
          </a:p>
          <a:p>
            <a:pPr>
              <a:lnSpc>
                <a:spcPts val="1400"/>
              </a:lnSpc>
            </a:pPr>
            <a:r>
              <a:rPr lang="zh-CN" altLang="zh-CN" sz="900" b="1" dirty="0">
                <a:solidFill>
                  <a:srgbClr val="2466F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平行论坛④</a:t>
            </a:r>
            <a:r>
              <a:rPr lang="en-US" altLang="zh-CN" sz="900" b="1" dirty="0">
                <a:solidFill>
                  <a:srgbClr val="2466F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--2020</a:t>
            </a:r>
            <a:r>
              <a:rPr lang="zh-CN" altLang="zh-CN" sz="900" b="1" dirty="0">
                <a:solidFill>
                  <a:srgbClr val="2466F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年中国汽车用铜合金材料技术</a:t>
            </a:r>
            <a:r>
              <a:rPr lang="zh-CN" altLang="zh-CN" sz="900" b="1" dirty="0" smtClean="0">
                <a:solidFill>
                  <a:srgbClr val="2466F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论坛</a:t>
            </a:r>
            <a:endParaRPr lang="en-US" altLang="zh-CN" sz="900" b="1" dirty="0" smtClean="0">
              <a:solidFill>
                <a:srgbClr val="2466F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400"/>
              </a:lnSpc>
            </a:pPr>
            <a:endParaRPr lang="zh-CN" altLang="zh-CN" sz="900" dirty="0">
              <a:latin typeface="+mn-ea"/>
            </a:endParaRPr>
          </a:p>
          <a:p>
            <a:pPr marL="171450" indent="-171450">
              <a:lnSpc>
                <a:spcPts val="1400"/>
              </a:lnSpc>
              <a:buClr>
                <a:srgbClr val="2567F3"/>
              </a:buClr>
              <a:buFont typeface="Wingdings" panose="05000000000000000000" pitchFamily="2" charset="2"/>
              <a:buChar char="u"/>
            </a:pPr>
            <a:r>
              <a:rPr lang="zh-CN" altLang="zh-CN" sz="900" dirty="0">
                <a:latin typeface="+mn-ea"/>
              </a:rPr>
              <a:t>新能源汽车线束线缆用高性能铜合金发展趋势</a:t>
            </a:r>
          </a:p>
          <a:p>
            <a:pPr marL="171450" indent="-171450">
              <a:lnSpc>
                <a:spcPts val="1400"/>
              </a:lnSpc>
              <a:buClr>
                <a:srgbClr val="2567F3"/>
              </a:buClr>
              <a:buFont typeface="Wingdings" panose="05000000000000000000" pitchFamily="2" charset="2"/>
              <a:buChar char="u"/>
            </a:pPr>
            <a:r>
              <a:rPr lang="zh-CN" altLang="zh-CN" sz="900" dirty="0">
                <a:latin typeface="+mn-ea"/>
              </a:rPr>
              <a:t>未来</a:t>
            </a:r>
            <a:r>
              <a:rPr lang="en-US" altLang="zh-CN" sz="900" dirty="0">
                <a:latin typeface="+mn-ea"/>
              </a:rPr>
              <a:t>10</a:t>
            </a:r>
            <a:r>
              <a:rPr lang="zh-CN" altLang="zh-CN" sz="900" dirty="0">
                <a:latin typeface="+mn-ea"/>
              </a:rPr>
              <a:t>年，电动汽车快速发展对铜需求的发展趋势</a:t>
            </a:r>
          </a:p>
          <a:p>
            <a:pPr marL="171450" indent="-171450">
              <a:lnSpc>
                <a:spcPts val="1400"/>
              </a:lnSpc>
              <a:buClr>
                <a:srgbClr val="2567F3"/>
              </a:buClr>
              <a:buFont typeface="Wingdings" panose="05000000000000000000" pitchFamily="2" charset="2"/>
              <a:buChar char="u"/>
            </a:pPr>
            <a:r>
              <a:rPr lang="zh-CN" altLang="zh-CN" sz="900" dirty="0">
                <a:latin typeface="+mn-ea"/>
              </a:rPr>
              <a:t>铍铜合金在汽车冲压成型模具上的应用</a:t>
            </a:r>
          </a:p>
          <a:p>
            <a:pPr marL="171450" indent="-171450">
              <a:lnSpc>
                <a:spcPts val="1400"/>
              </a:lnSpc>
              <a:buClr>
                <a:srgbClr val="2567F3"/>
              </a:buClr>
              <a:buFont typeface="Wingdings" panose="05000000000000000000" pitchFamily="2" charset="2"/>
              <a:buChar char="u"/>
            </a:pPr>
            <a:r>
              <a:rPr lang="zh-CN" altLang="zh-CN" sz="900" dirty="0">
                <a:latin typeface="+mn-ea"/>
              </a:rPr>
              <a:t>铜镍管合金在汽车制动系统起到的作用</a:t>
            </a:r>
          </a:p>
          <a:p>
            <a:pPr marL="171450" indent="-171450">
              <a:lnSpc>
                <a:spcPts val="1400"/>
              </a:lnSpc>
              <a:buClr>
                <a:srgbClr val="2567F3"/>
              </a:buClr>
              <a:buFont typeface="Wingdings" panose="05000000000000000000" pitchFamily="2" charset="2"/>
              <a:buChar char="u"/>
            </a:pPr>
            <a:r>
              <a:rPr lang="zh-CN" altLang="zh-CN" sz="900" dirty="0">
                <a:latin typeface="+mn-ea"/>
              </a:rPr>
              <a:t>铜合金在汽车电子连接器上的应用</a:t>
            </a:r>
          </a:p>
          <a:p>
            <a:pPr marL="171450" indent="-171450">
              <a:lnSpc>
                <a:spcPts val="1400"/>
              </a:lnSpc>
              <a:buClr>
                <a:srgbClr val="2567F3"/>
              </a:buClr>
              <a:buFont typeface="Wingdings" panose="05000000000000000000" pitchFamily="2" charset="2"/>
              <a:buChar char="u"/>
            </a:pPr>
            <a:r>
              <a:rPr lang="zh-CN" altLang="zh-CN" sz="900" dirty="0">
                <a:latin typeface="+mn-ea"/>
              </a:rPr>
              <a:t>高导电率铜合金在汽车领域的应用</a:t>
            </a:r>
          </a:p>
          <a:p>
            <a:pPr marL="171450" indent="-171450">
              <a:lnSpc>
                <a:spcPts val="1400"/>
              </a:lnSpc>
              <a:buClr>
                <a:srgbClr val="2567F3"/>
              </a:buClr>
              <a:buFont typeface="Wingdings" panose="05000000000000000000" pitchFamily="2" charset="2"/>
              <a:buChar char="u"/>
            </a:pPr>
            <a:r>
              <a:rPr lang="zh-CN" altLang="zh-CN" sz="900" dirty="0">
                <a:latin typeface="+mn-ea"/>
              </a:rPr>
              <a:t>汽车电动化时代到来 铜将成为未来的金属之</a:t>
            </a:r>
            <a:r>
              <a:rPr lang="zh-CN" altLang="zh-CN" sz="900">
                <a:latin typeface="+mn-ea"/>
              </a:rPr>
              <a:t>王</a:t>
            </a:r>
            <a:r>
              <a:rPr lang="en-US" altLang="zh-CN" sz="900" smtClean="0">
                <a:latin typeface="+mn-ea"/>
              </a:rPr>
              <a:t>?</a:t>
            </a:r>
            <a:r>
              <a:rPr lang="en-US" altLang="zh-CN" sz="900" dirty="0">
                <a:latin typeface="+mn-ea"/>
              </a:rPr>
              <a:t> </a:t>
            </a:r>
            <a:endParaRPr lang="zh-CN" altLang="zh-CN" sz="900" dirty="0">
              <a:latin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332022" y="9580323"/>
            <a:ext cx="4669131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zh-CN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许</a:t>
            </a:r>
            <a:r>
              <a:rPr lang="zh-CN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国军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15692102049    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021-51595834       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xuguojun@smm.cn</a:t>
            </a:r>
            <a:endParaRPr lang="zh-CN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600"/>
              </a:lnSpc>
            </a:pPr>
            <a:r>
              <a:rPr lang="zh-CN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许寅雯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13661724296    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021-55600666       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snta307@csnta.org</a:t>
            </a:r>
            <a:endParaRPr lang="zh-CN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63175" y="9682916"/>
            <a:ext cx="1082348" cy="2975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600"/>
              </a:lnSpc>
            </a:pPr>
            <a:r>
              <a:rPr lang="zh-CN" altLang="zh-CN" sz="1400" b="1" dirty="0">
                <a:solidFill>
                  <a:schemeClr val="bg1"/>
                </a:solidFill>
              </a:rPr>
              <a:t>参会联系人</a:t>
            </a:r>
            <a:endParaRPr lang="zh-CN" altLang="zh-CN" sz="1400" dirty="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31774" y="3463427"/>
            <a:ext cx="2924855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900" b="1" smtClean="0">
                <a:solidFill>
                  <a:srgbClr val="2466F3"/>
                </a:solidFill>
                <a:latin typeface="+mn-ea"/>
              </a:rPr>
              <a:t>14</a:t>
            </a:r>
            <a:r>
              <a:rPr lang="zh-CN" altLang="zh-CN" sz="900" b="1" dirty="0">
                <a:solidFill>
                  <a:srgbClr val="2466F3"/>
                </a:solidFill>
                <a:latin typeface="+mn-ea"/>
              </a:rPr>
              <a:t>：</a:t>
            </a:r>
            <a:r>
              <a:rPr lang="en-US" altLang="zh-CN" sz="900" b="1" dirty="0">
                <a:solidFill>
                  <a:srgbClr val="2466F3"/>
                </a:solidFill>
                <a:latin typeface="+mn-ea"/>
              </a:rPr>
              <a:t>00-17</a:t>
            </a:r>
            <a:r>
              <a:rPr lang="zh-CN" altLang="zh-CN" sz="900" b="1" dirty="0">
                <a:solidFill>
                  <a:srgbClr val="2466F3"/>
                </a:solidFill>
                <a:latin typeface="+mn-ea"/>
              </a:rPr>
              <a:t>：</a:t>
            </a:r>
            <a:r>
              <a:rPr lang="en-US" altLang="zh-CN" sz="900" b="1" dirty="0" smtClean="0">
                <a:solidFill>
                  <a:srgbClr val="2466F3"/>
                </a:solidFill>
                <a:latin typeface="+mn-ea"/>
              </a:rPr>
              <a:t>30  </a:t>
            </a:r>
            <a:r>
              <a:rPr lang="zh-CN" altLang="zh-CN" sz="900" b="1" dirty="0" smtClean="0">
                <a:latin typeface="+mn-ea"/>
              </a:rPr>
              <a:t>新产品</a:t>
            </a:r>
            <a:r>
              <a:rPr lang="zh-CN" altLang="zh-CN" sz="900" b="1" dirty="0">
                <a:latin typeface="+mn-ea"/>
              </a:rPr>
              <a:t>发布会暨汽车产业供需交流</a:t>
            </a:r>
          </a:p>
          <a:p>
            <a:pPr marL="171450" indent="-171450">
              <a:lnSpc>
                <a:spcPts val="1400"/>
              </a:lnSpc>
              <a:buClr>
                <a:srgbClr val="2466F3"/>
              </a:buClr>
              <a:buFont typeface="Wingdings" panose="05000000000000000000" pitchFamily="2" charset="2"/>
              <a:buChar char="u"/>
            </a:pPr>
            <a:r>
              <a:rPr lang="zh-CN" altLang="zh-CN" sz="900" dirty="0" smtClean="0">
                <a:latin typeface="+mn-ea"/>
              </a:rPr>
              <a:t>入围</a:t>
            </a:r>
            <a:r>
              <a:rPr lang="en-US" altLang="zh-CN" sz="900" dirty="0">
                <a:latin typeface="+mn-ea"/>
              </a:rPr>
              <a:t>2020</a:t>
            </a:r>
            <a:r>
              <a:rPr lang="zh-CN" altLang="zh-CN" sz="900" dirty="0">
                <a:latin typeface="+mn-ea"/>
              </a:rPr>
              <a:t>年汽车材料创新奖的企业</a:t>
            </a:r>
            <a:r>
              <a:rPr lang="zh-CN" altLang="zh-CN" sz="900">
                <a:latin typeface="+mn-ea"/>
              </a:rPr>
              <a:t>产品</a:t>
            </a:r>
            <a:r>
              <a:rPr lang="zh-CN" altLang="zh-CN" sz="900" smtClean="0">
                <a:latin typeface="+mn-ea"/>
              </a:rPr>
              <a:t>发布会</a:t>
            </a:r>
            <a:endParaRPr lang="zh-CN" altLang="zh-CN" sz="900" dirty="0">
              <a:latin typeface="+mn-ea"/>
            </a:endParaRPr>
          </a:p>
          <a:p>
            <a:pPr marL="171450" indent="-171450">
              <a:lnSpc>
                <a:spcPts val="1400"/>
              </a:lnSpc>
              <a:buClr>
                <a:srgbClr val="2466F3"/>
              </a:buClr>
              <a:buFont typeface="Wingdings" panose="05000000000000000000" pitchFamily="2" charset="2"/>
              <a:buChar char="u"/>
            </a:pPr>
            <a:r>
              <a:rPr lang="zh-CN" altLang="zh-CN" sz="900" dirty="0" smtClean="0">
                <a:latin typeface="+mn-ea"/>
              </a:rPr>
              <a:t>汽车产业</a:t>
            </a:r>
            <a:r>
              <a:rPr lang="zh-CN" altLang="zh-CN" sz="900" dirty="0">
                <a:latin typeface="+mn-ea"/>
              </a:rPr>
              <a:t>链供需</a:t>
            </a:r>
            <a:r>
              <a:rPr lang="zh-CN" altLang="zh-CN" sz="900">
                <a:latin typeface="+mn-ea"/>
              </a:rPr>
              <a:t>交流</a:t>
            </a:r>
            <a:r>
              <a:rPr lang="zh-CN" altLang="zh-CN" sz="900" smtClean="0">
                <a:latin typeface="+mn-ea"/>
              </a:rPr>
              <a:t>平台</a:t>
            </a:r>
            <a:endParaRPr lang="zh-CN" altLang="zh-CN" sz="900" dirty="0">
              <a:latin typeface="+mn-ea"/>
            </a:endParaRPr>
          </a:p>
          <a:p>
            <a:pPr>
              <a:lnSpc>
                <a:spcPts val="1400"/>
              </a:lnSpc>
            </a:pPr>
            <a:r>
              <a:rPr lang="en-US" altLang="zh-CN" sz="900" b="1" dirty="0">
                <a:solidFill>
                  <a:srgbClr val="2466F3"/>
                </a:solidFill>
                <a:latin typeface="+mn-ea"/>
              </a:rPr>
              <a:t>14</a:t>
            </a:r>
            <a:r>
              <a:rPr lang="zh-CN" altLang="zh-CN" sz="900" b="1" dirty="0">
                <a:solidFill>
                  <a:srgbClr val="2466F3"/>
                </a:solidFill>
                <a:latin typeface="+mn-ea"/>
              </a:rPr>
              <a:t>：</a:t>
            </a:r>
            <a:r>
              <a:rPr lang="en-US" altLang="zh-CN" sz="900" b="1" dirty="0">
                <a:solidFill>
                  <a:srgbClr val="2466F3"/>
                </a:solidFill>
                <a:latin typeface="+mn-ea"/>
              </a:rPr>
              <a:t>00-17</a:t>
            </a:r>
            <a:r>
              <a:rPr lang="zh-CN" altLang="zh-CN" sz="900" b="1" dirty="0">
                <a:solidFill>
                  <a:srgbClr val="2466F3"/>
                </a:solidFill>
                <a:latin typeface="+mn-ea"/>
              </a:rPr>
              <a:t>：</a:t>
            </a:r>
            <a:r>
              <a:rPr lang="en-US" altLang="zh-CN" sz="900" b="1">
                <a:solidFill>
                  <a:srgbClr val="2466F3"/>
                </a:solidFill>
                <a:latin typeface="+mn-ea"/>
              </a:rPr>
              <a:t>30 </a:t>
            </a:r>
            <a:r>
              <a:rPr lang="en-US" altLang="zh-CN" sz="900" b="1" smtClean="0">
                <a:solidFill>
                  <a:srgbClr val="2466F3"/>
                </a:solidFill>
                <a:latin typeface="+mn-ea"/>
              </a:rPr>
              <a:t> </a:t>
            </a:r>
            <a:r>
              <a:rPr lang="zh-CN" altLang="zh-CN" sz="900" b="1" smtClean="0">
                <a:latin typeface="+mn-ea"/>
              </a:rPr>
              <a:t>入围</a:t>
            </a:r>
            <a:r>
              <a:rPr lang="zh-CN" altLang="zh-CN" sz="900" b="1" dirty="0">
                <a:latin typeface="+mn-ea"/>
              </a:rPr>
              <a:t>企业与专家闭门会议</a:t>
            </a:r>
          </a:p>
          <a:p>
            <a:pPr marL="171450" indent="-171450">
              <a:lnSpc>
                <a:spcPts val="1400"/>
              </a:lnSpc>
              <a:buClr>
                <a:srgbClr val="2466F3"/>
              </a:buClr>
              <a:buFont typeface="Wingdings" panose="05000000000000000000" pitchFamily="2" charset="2"/>
              <a:buChar char="u"/>
            </a:pPr>
            <a:r>
              <a:rPr lang="zh-CN" altLang="zh-CN" sz="900" dirty="0" smtClean="0">
                <a:latin typeface="+mn-ea"/>
              </a:rPr>
              <a:t>入围</a:t>
            </a:r>
            <a:r>
              <a:rPr lang="en-US" altLang="zh-CN" sz="900" dirty="0">
                <a:latin typeface="+mn-ea"/>
              </a:rPr>
              <a:t>2020</a:t>
            </a:r>
            <a:r>
              <a:rPr lang="zh-CN" altLang="zh-CN" sz="900" dirty="0">
                <a:latin typeface="+mn-ea"/>
              </a:rPr>
              <a:t>年汽车材料应用奖的企业可获得与来自上汽、北汽、吉利、汇众、比亚迪、江淮、东风等专家面对面</a:t>
            </a:r>
            <a:r>
              <a:rPr lang="zh-CN" altLang="zh-CN" sz="900">
                <a:latin typeface="+mn-ea"/>
              </a:rPr>
              <a:t>交流</a:t>
            </a:r>
            <a:r>
              <a:rPr lang="zh-CN" altLang="zh-CN" sz="900" smtClean="0">
                <a:latin typeface="+mn-ea"/>
              </a:rPr>
              <a:t>机会</a:t>
            </a:r>
            <a:endParaRPr lang="zh-CN" altLang="zh-CN" sz="900" dirty="0">
              <a:latin typeface="+mn-ea"/>
            </a:endParaRPr>
          </a:p>
          <a:p>
            <a:pPr>
              <a:lnSpc>
                <a:spcPts val="1400"/>
              </a:lnSpc>
            </a:pPr>
            <a:r>
              <a:rPr lang="en-US" altLang="zh-CN" sz="900" dirty="0">
                <a:latin typeface="+mn-ea"/>
              </a:rPr>
              <a:t> </a:t>
            </a:r>
            <a:endParaRPr lang="zh-CN" altLang="zh-CN" sz="900" dirty="0">
              <a:latin typeface="+mn-ea"/>
            </a:endParaRPr>
          </a:p>
          <a:p>
            <a:pPr>
              <a:lnSpc>
                <a:spcPts val="1400"/>
              </a:lnSpc>
            </a:pPr>
            <a:r>
              <a:rPr lang="en-US" altLang="zh-CN" sz="900" b="1" smtClean="0">
                <a:solidFill>
                  <a:srgbClr val="2466F3"/>
                </a:solidFill>
                <a:latin typeface="+mn-ea"/>
              </a:rPr>
              <a:t>18:30-19:00 </a:t>
            </a:r>
            <a:r>
              <a:rPr lang="en-US" altLang="zh-CN" sz="900" smtClean="0">
                <a:latin typeface="+mn-ea"/>
              </a:rPr>
              <a:t> </a:t>
            </a:r>
            <a:r>
              <a:rPr lang="zh-CN" altLang="en-US" sz="900" b="1" smtClean="0">
                <a:latin typeface="+mn-ea"/>
              </a:rPr>
              <a:t>授</a:t>
            </a:r>
            <a:r>
              <a:rPr lang="zh-CN" altLang="en-US" sz="900" b="1">
                <a:latin typeface="+mn-ea"/>
              </a:rPr>
              <a:t>证</a:t>
            </a:r>
            <a:r>
              <a:rPr lang="zh-CN" altLang="en-US" sz="900" b="1" smtClean="0">
                <a:latin typeface="+mn-ea"/>
              </a:rPr>
              <a:t>仪式 </a:t>
            </a:r>
            <a:r>
              <a:rPr lang="en-US" altLang="zh-CN" sz="900" b="1" smtClean="0">
                <a:latin typeface="+mn-ea"/>
              </a:rPr>
              <a:t>&amp; </a:t>
            </a:r>
            <a:r>
              <a:rPr lang="zh-CN" altLang="en-US" sz="900" b="1" smtClean="0">
                <a:latin typeface="+mn-ea"/>
              </a:rPr>
              <a:t>颁奖</a:t>
            </a:r>
            <a:r>
              <a:rPr lang="zh-CN" altLang="en-US" sz="900" b="1">
                <a:latin typeface="+mn-ea"/>
              </a:rPr>
              <a:t>仪式</a:t>
            </a:r>
          </a:p>
          <a:p>
            <a:pPr marL="171450" indent="-171450">
              <a:lnSpc>
                <a:spcPts val="1400"/>
              </a:lnSpc>
              <a:buClr>
                <a:srgbClr val="2466F3"/>
              </a:buClr>
              <a:buFont typeface="Wingdings" panose="05000000000000000000" pitchFamily="2" charset="2"/>
              <a:buChar char="u"/>
            </a:pPr>
            <a:r>
              <a:rPr lang="zh-CN" altLang="en-US" sz="900" smtClean="0">
                <a:latin typeface="+mn-ea"/>
              </a:rPr>
              <a:t>汽车产业</a:t>
            </a:r>
            <a:r>
              <a:rPr lang="zh-CN" altLang="en-US" sz="900">
                <a:latin typeface="+mn-ea"/>
              </a:rPr>
              <a:t>专家聘书授予仪式</a:t>
            </a:r>
          </a:p>
          <a:p>
            <a:pPr marL="171450" indent="-171450">
              <a:lnSpc>
                <a:spcPts val="1400"/>
              </a:lnSpc>
              <a:buClr>
                <a:srgbClr val="2466F3"/>
              </a:buClr>
              <a:buFont typeface="Wingdings" panose="05000000000000000000" pitchFamily="2" charset="2"/>
              <a:buChar char="u"/>
            </a:pPr>
            <a:r>
              <a:rPr lang="en-US" altLang="zh-CN" sz="900">
                <a:latin typeface="+mn-ea"/>
              </a:rPr>
              <a:t>2020</a:t>
            </a:r>
            <a:r>
              <a:rPr lang="zh-CN" altLang="en-US" sz="900">
                <a:latin typeface="+mn-ea"/>
              </a:rPr>
              <a:t>年最具潜力的汽车材料创新奖</a:t>
            </a:r>
          </a:p>
          <a:p>
            <a:pPr marL="171450" indent="-171450">
              <a:lnSpc>
                <a:spcPts val="1400"/>
              </a:lnSpc>
              <a:buClr>
                <a:srgbClr val="2466F3"/>
              </a:buClr>
              <a:buFont typeface="Wingdings" panose="05000000000000000000" pitchFamily="2" charset="2"/>
              <a:buChar char="u"/>
            </a:pPr>
            <a:r>
              <a:rPr lang="en-US" altLang="zh-CN" sz="900">
                <a:latin typeface="+mn-ea"/>
              </a:rPr>
              <a:t>2020</a:t>
            </a:r>
            <a:r>
              <a:rPr lang="zh-CN" altLang="en-US" sz="900">
                <a:latin typeface="+mn-ea"/>
              </a:rPr>
              <a:t>年最具潜力的汽车材料应用奖</a:t>
            </a:r>
          </a:p>
          <a:p>
            <a:pPr marL="171450" indent="-171450">
              <a:lnSpc>
                <a:spcPts val="1400"/>
              </a:lnSpc>
              <a:buClr>
                <a:srgbClr val="2466F3"/>
              </a:buClr>
              <a:buFont typeface="Wingdings" panose="05000000000000000000" pitchFamily="2" charset="2"/>
              <a:buChar char="u"/>
            </a:pPr>
            <a:r>
              <a:rPr lang="en-US" altLang="zh-CN" sz="900">
                <a:latin typeface="+mn-ea"/>
              </a:rPr>
              <a:t>2020</a:t>
            </a:r>
            <a:r>
              <a:rPr lang="zh-CN" altLang="en-US" sz="900">
                <a:latin typeface="+mn-ea"/>
              </a:rPr>
              <a:t>年汽车行业工艺</a:t>
            </a:r>
            <a:r>
              <a:rPr lang="en-US" altLang="zh-CN" sz="900">
                <a:latin typeface="+mn-ea"/>
              </a:rPr>
              <a:t>&amp;</a:t>
            </a:r>
            <a:r>
              <a:rPr lang="zh-CN" altLang="en-US" sz="900">
                <a:latin typeface="+mn-ea"/>
              </a:rPr>
              <a:t>技术创新</a:t>
            </a:r>
            <a:r>
              <a:rPr lang="zh-CN" altLang="en-US" sz="900" smtClean="0">
                <a:latin typeface="+mn-ea"/>
              </a:rPr>
              <a:t>奖</a:t>
            </a:r>
            <a:endParaRPr lang="en-US" altLang="zh-CN" sz="900" smtClean="0">
              <a:latin typeface="+mn-ea"/>
            </a:endParaRPr>
          </a:p>
          <a:p>
            <a:pPr>
              <a:lnSpc>
                <a:spcPts val="1400"/>
              </a:lnSpc>
              <a:buClr>
                <a:srgbClr val="2466F3"/>
              </a:buClr>
            </a:pPr>
            <a:endParaRPr lang="zh-CN" altLang="en-US" sz="900">
              <a:latin typeface="+mn-ea"/>
            </a:endParaRPr>
          </a:p>
          <a:p>
            <a:pPr>
              <a:lnSpc>
                <a:spcPts val="1400"/>
              </a:lnSpc>
            </a:pPr>
            <a:r>
              <a:rPr lang="en-US" altLang="zh-CN" sz="900" smtClean="0">
                <a:latin typeface="+mn-ea"/>
              </a:rPr>
              <a:t>19:00-20:00 </a:t>
            </a:r>
            <a:r>
              <a:rPr lang="zh-CN" altLang="zh-CN" sz="900" dirty="0">
                <a:latin typeface="+mn-ea"/>
              </a:rPr>
              <a:t>招待晚宴（含精彩表演及</a:t>
            </a:r>
            <a:r>
              <a:rPr lang="zh-CN" altLang="zh-CN" sz="900">
                <a:latin typeface="+mn-ea"/>
              </a:rPr>
              <a:t>抽奖</a:t>
            </a:r>
            <a:r>
              <a:rPr lang="zh-CN" altLang="zh-CN" sz="900" smtClean="0">
                <a:latin typeface="+mn-ea"/>
              </a:rPr>
              <a:t>）</a:t>
            </a:r>
            <a:endParaRPr lang="zh-CN" altLang="zh-CN" sz="900" dirty="0">
              <a:latin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00449" y="3160443"/>
            <a:ext cx="2924855" cy="271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900">
                <a:latin typeface="+mn-ea"/>
              </a:rPr>
              <a:t> </a:t>
            </a:r>
            <a:r>
              <a:rPr lang="en-US" altLang="zh-CN" sz="9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zh-CN" sz="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</a:t>
            </a:r>
            <a:r>
              <a:rPr lang="zh-CN" altLang="zh-CN" sz="9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 </a:t>
            </a:r>
            <a:r>
              <a:rPr lang="en-US" altLang="zh-CN" sz="9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zh-CN" sz="9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下午</a:t>
            </a:r>
            <a:endParaRPr lang="en-US" altLang="zh-CN" sz="9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00448" y="6279920"/>
            <a:ext cx="2924855" cy="271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900">
                <a:latin typeface="+mn-ea"/>
              </a:rPr>
              <a:t> </a:t>
            </a:r>
            <a:r>
              <a:rPr lang="en-US" altLang="zh-CN" sz="900" b="1" smtClean="0">
                <a:solidFill>
                  <a:schemeClr val="bg1"/>
                </a:solidFill>
                <a:latin typeface="+mn-ea"/>
              </a:rPr>
              <a:t>9</a:t>
            </a:r>
            <a:r>
              <a:rPr lang="zh-CN" altLang="zh-CN" sz="900" b="1" dirty="0">
                <a:solidFill>
                  <a:schemeClr val="bg1"/>
                </a:solidFill>
                <a:latin typeface="+mn-ea"/>
              </a:rPr>
              <a:t>月</a:t>
            </a:r>
            <a:r>
              <a:rPr lang="en-US" altLang="zh-CN" sz="900" b="1" dirty="0">
                <a:solidFill>
                  <a:schemeClr val="bg1"/>
                </a:solidFill>
                <a:latin typeface="+mn-ea"/>
              </a:rPr>
              <a:t>18</a:t>
            </a:r>
            <a:r>
              <a:rPr lang="zh-CN" altLang="zh-CN" sz="900" b="1" dirty="0">
                <a:solidFill>
                  <a:schemeClr val="bg1"/>
                </a:solidFill>
                <a:latin typeface="+mn-ea"/>
              </a:rPr>
              <a:t>日 上午（平行</a:t>
            </a:r>
            <a:r>
              <a:rPr lang="zh-CN" altLang="zh-CN" sz="900" b="1">
                <a:solidFill>
                  <a:schemeClr val="bg1"/>
                </a:solidFill>
                <a:latin typeface="+mn-ea"/>
              </a:rPr>
              <a:t>论坛</a:t>
            </a:r>
            <a:r>
              <a:rPr lang="zh-CN" altLang="zh-CN" sz="900" b="1" smtClean="0">
                <a:solidFill>
                  <a:schemeClr val="bg1"/>
                </a:solidFill>
                <a:latin typeface="+mn-ea"/>
              </a:rPr>
              <a:t>）</a:t>
            </a:r>
            <a:endParaRPr lang="en-US" altLang="zh-CN" sz="9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00447" y="6582959"/>
            <a:ext cx="292485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</a:pPr>
            <a:r>
              <a:rPr lang="zh-CN" altLang="zh-CN" sz="900" b="1" smtClean="0">
                <a:solidFill>
                  <a:srgbClr val="2466F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平行</a:t>
            </a:r>
            <a:r>
              <a:rPr lang="zh-CN" altLang="zh-CN" sz="900" b="1" dirty="0">
                <a:solidFill>
                  <a:srgbClr val="2466F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论坛①</a:t>
            </a:r>
            <a:r>
              <a:rPr lang="en-US" altLang="zh-CN" sz="900" b="1" dirty="0">
                <a:solidFill>
                  <a:srgbClr val="2466F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</a:t>
            </a:r>
            <a:r>
              <a:rPr lang="zh-CN" altLang="zh-CN" sz="900" b="1" dirty="0">
                <a:solidFill>
                  <a:srgbClr val="2466F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轧制铝合金</a:t>
            </a:r>
            <a:r>
              <a:rPr lang="zh-CN" altLang="zh-CN" sz="900" b="1" dirty="0" smtClean="0">
                <a:solidFill>
                  <a:srgbClr val="2466F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专场</a:t>
            </a:r>
            <a:endParaRPr lang="en-US" altLang="zh-CN" sz="900" b="1" dirty="0" smtClean="0">
              <a:solidFill>
                <a:srgbClr val="2466F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400"/>
              </a:lnSpc>
            </a:pPr>
            <a:endParaRPr lang="zh-CN" altLang="zh-CN" sz="900" b="1" dirty="0">
              <a:solidFill>
                <a:srgbClr val="2466F3"/>
              </a:solidFill>
              <a:latin typeface="+mn-ea"/>
            </a:endParaRPr>
          </a:p>
          <a:p>
            <a:pPr marL="171450" indent="-171450">
              <a:lnSpc>
                <a:spcPts val="1400"/>
              </a:lnSpc>
              <a:buClr>
                <a:srgbClr val="2567F3"/>
              </a:buClr>
              <a:buFont typeface="Wingdings" panose="05000000000000000000" pitchFamily="2" charset="2"/>
              <a:buChar char="u"/>
            </a:pPr>
            <a:r>
              <a:rPr lang="zh-CN" altLang="zh-CN" sz="900" dirty="0">
                <a:latin typeface="+mn-ea"/>
              </a:rPr>
              <a:t>汽车热传输铝合金复合带</a:t>
            </a:r>
            <a:r>
              <a:rPr lang="en-US" altLang="zh-CN" sz="900" dirty="0">
                <a:latin typeface="+mn-ea"/>
              </a:rPr>
              <a:t>(</a:t>
            </a:r>
            <a:r>
              <a:rPr lang="zh-CN" altLang="zh-CN" sz="900" dirty="0">
                <a:latin typeface="+mn-ea"/>
              </a:rPr>
              <a:t>箔</a:t>
            </a:r>
            <a:r>
              <a:rPr lang="en-US" altLang="zh-CN" sz="900" dirty="0">
                <a:latin typeface="+mn-ea"/>
              </a:rPr>
              <a:t>)</a:t>
            </a:r>
            <a:r>
              <a:rPr lang="zh-CN" altLang="zh-CN" sz="900" dirty="0">
                <a:latin typeface="+mn-ea"/>
              </a:rPr>
              <a:t>生产技术及工艺装备的开发</a:t>
            </a:r>
          </a:p>
          <a:p>
            <a:pPr marL="171450" indent="-171450">
              <a:lnSpc>
                <a:spcPts val="1400"/>
              </a:lnSpc>
              <a:buClr>
                <a:srgbClr val="2567F3"/>
              </a:buClr>
              <a:buFont typeface="Wingdings" panose="05000000000000000000" pitchFamily="2" charset="2"/>
              <a:buChar char="u"/>
            </a:pPr>
            <a:r>
              <a:rPr lang="zh-CN" altLang="zh-CN" sz="900" dirty="0">
                <a:latin typeface="+mn-ea"/>
              </a:rPr>
              <a:t>我国汽车板生产现状及展望</a:t>
            </a:r>
          </a:p>
          <a:p>
            <a:pPr marL="171450" indent="-171450">
              <a:lnSpc>
                <a:spcPts val="1400"/>
              </a:lnSpc>
              <a:buClr>
                <a:srgbClr val="2567F3"/>
              </a:buClr>
              <a:buFont typeface="Wingdings" panose="05000000000000000000" pitchFamily="2" charset="2"/>
              <a:buChar char="u"/>
            </a:pPr>
            <a:r>
              <a:rPr lang="zh-CN" altLang="zh-CN" sz="900" dirty="0">
                <a:latin typeface="+mn-ea"/>
              </a:rPr>
              <a:t>在汽车轻量化发展中，不可或缺的重要材料——铝合金汽车板</a:t>
            </a:r>
          </a:p>
          <a:p>
            <a:pPr marL="171450" indent="-171450">
              <a:lnSpc>
                <a:spcPts val="1400"/>
              </a:lnSpc>
              <a:buClr>
                <a:srgbClr val="2567F3"/>
              </a:buClr>
              <a:buFont typeface="Wingdings" panose="05000000000000000000" pitchFamily="2" charset="2"/>
              <a:buChar char="u"/>
            </a:pPr>
            <a:r>
              <a:rPr lang="zh-CN" altLang="zh-CN" sz="900" dirty="0">
                <a:latin typeface="+mn-ea"/>
              </a:rPr>
              <a:t>在市场和国家政策的双重推动下，动力电池用铝箔概念顺势而为</a:t>
            </a:r>
          </a:p>
          <a:p>
            <a:pPr marL="171450" indent="-171450">
              <a:lnSpc>
                <a:spcPts val="1400"/>
              </a:lnSpc>
              <a:buClr>
                <a:srgbClr val="2567F3"/>
              </a:buClr>
              <a:buFont typeface="Wingdings" panose="05000000000000000000" pitchFamily="2" charset="2"/>
              <a:buChar char="u"/>
            </a:pPr>
            <a:r>
              <a:rPr lang="zh-CN" altLang="zh-CN" sz="900" dirty="0">
                <a:latin typeface="+mn-ea"/>
              </a:rPr>
              <a:t>白车身焊接中工艺用胶的应用</a:t>
            </a:r>
          </a:p>
          <a:p>
            <a:pPr marL="171450" indent="-171450">
              <a:lnSpc>
                <a:spcPts val="1400"/>
              </a:lnSpc>
              <a:buClr>
                <a:srgbClr val="2567F3"/>
              </a:buClr>
              <a:buFont typeface="Wingdings" panose="05000000000000000000" pitchFamily="2" charset="2"/>
              <a:buChar char="u"/>
            </a:pPr>
            <a:r>
              <a:rPr lang="zh-CN" altLang="zh-CN" sz="900" smtClean="0">
                <a:latin typeface="+mn-ea"/>
              </a:rPr>
              <a:t>铝合金</a:t>
            </a:r>
            <a:r>
              <a:rPr lang="zh-CN" altLang="zh-CN" sz="900" dirty="0">
                <a:latin typeface="+mn-ea"/>
              </a:rPr>
              <a:t>钎焊复合材料研发与生产企业带来新的发展</a:t>
            </a:r>
            <a:r>
              <a:rPr lang="zh-CN" altLang="zh-CN" sz="900" dirty="0" smtClean="0">
                <a:latin typeface="+mn-ea"/>
              </a:rPr>
              <a:t>机遇</a:t>
            </a:r>
            <a:endParaRPr lang="zh-CN" altLang="zh-CN" sz="900" dirty="0">
              <a:latin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883230" y="7221110"/>
            <a:ext cx="2924855" cy="4260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</a:pPr>
            <a:r>
              <a:rPr lang="zh-CN" altLang="zh-CN" sz="900" b="1" smtClean="0">
                <a:latin typeface="+mn-ea"/>
              </a:rPr>
              <a:t>实体</a:t>
            </a:r>
            <a:r>
              <a:rPr lang="zh-CN" altLang="zh-CN" sz="900" b="1" dirty="0">
                <a:latin typeface="+mn-ea"/>
              </a:rPr>
              <a:t>参观（拟）——特斯拉、中国商飞</a:t>
            </a:r>
            <a:r>
              <a:rPr lang="zh-CN" altLang="zh-CN" sz="900" b="1">
                <a:latin typeface="+mn-ea"/>
              </a:rPr>
              <a:t>上海飞机制造公司</a:t>
            </a:r>
            <a:r>
              <a:rPr lang="zh-CN" altLang="zh-CN" sz="900" b="1" smtClean="0">
                <a:latin typeface="+mn-ea"/>
              </a:rPr>
              <a:t>）</a:t>
            </a:r>
            <a:endParaRPr lang="zh-CN" altLang="zh-CN" sz="900" dirty="0">
              <a:latin typeface="+mn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907565" y="6886956"/>
            <a:ext cx="2924855" cy="246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900" b="1" smtClean="0">
                <a:solidFill>
                  <a:schemeClr val="bg1"/>
                </a:solidFill>
                <a:latin typeface="+mn-ea"/>
              </a:rPr>
              <a:t>9</a:t>
            </a:r>
            <a:r>
              <a:rPr lang="zh-CN" altLang="zh-CN" sz="900" b="1" dirty="0">
                <a:solidFill>
                  <a:schemeClr val="bg1"/>
                </a:solidFill>
                <a:latin typeface="+mn-ea"/>
              </a:rPr>
              <a:t>月</a:t>
            </a:r>
            <a:r>
              <a:rPr lang="en-US" altLang="zh-CN" sz="900" b="1" dirty="0">
                <a:solidFill>
                  <a:schemeClr val="bg1"/>
                </a:solidFill>
                <a:latin typeface="+mn-ea"/>
              </a:rPr>
              <a:t>18</a:t>
            </a:r>
            <a:r>
              <a:rPr lang="zh-CN" altLang="zh-CN" sz="900" b="1" dirty="0">
                <a:solidFill>
                  <a:schemeClr val="bg1"/>
                </a:solidFill>
                <a:latin typeface="+mn-ea"/>
              </a:rPr>
              <a:t>日 </a:t>
            </a:r>
            <a:r>
              <a:rPr lang="zh-CN" altLang="zh-CN" sz="900" b="1">
                <a:solidFill>
                  <a:schemeClr val="bg1"/>
                </a:solidFill>
                <a:latin typeface="+mn-ea"/>
              </a:rPr>
              <a:t>下午 </a:t>
            </a:r>
            <a:endParaRPr lang="en-US" altLang="zh-CN" sz="9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505295" y="670980"/>
            <a:ext cx="126829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1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9</a:t>
            </a:r>
            <a:r>
              <a:rPr lang="zh-CN" altLang="zh-CN" sz="11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11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17-18</a:t>
            </a:r>
            <a:r>
              <a:rPr lang="zh-CN" altLang="zh-CN" sz="11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日 上海</a:t>
            </a:r>
          </a:p>
        </p:txBody>
      </p:sp>
    </p:spTree>
    <p:extLst>
      <p:ext uri="{BB962C8B-B14F-4D97-AF65-F5344CB8AC3E}">
        <p14:creationId xmlns:p14="http://schemas.microsoft.com/office/powerpoint/2010/main" val="53018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" y="-1"/>
            <a:ext cx="7559522" cy="10260223"/>
          </a:xfrm>
          <a:prstGeom prst="rect">
            <a:avLst/>
          </a:prstGeom>
        </p:spPr>
      </p:pic>
      <p:sp>
        <p:nvSpPr>
          <p:cNvPr id="50" name="矩形 49"/>
          <p:cNvSpPr/>
          <p:nvPr/>
        </p:nvSpPr>
        <p:spPr>
          <a:xfrm>
            <a:off x="-29309" y="1264356"/>
            <a:ext cx="7588984" cy="9158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442595" y="1444978"/>
            <a:ext cx="6726555" cy="2576186"/>
          </a:xfrm>
          <a:prstGeom prst="rect">
            <a:avLst/>
          </a:prstGeom>
          <a:solidFill>
            <a:srgbClr val="2466F3">
              <a:alpha val="13000"/>
            </a:srgbClr>
          </a:solidFill>
          <a:ln w="38100" cap="rnd">
            <a:noFill/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 dirty="0">
              <a:solidFill>
                <a:srgbClr val="000000"/>
              </a:solidFill>
              <a:latin typeface="微软雅黑" panose="020B0703020204020201" charset="-122"/>
              <a:ea typeface="微软雅黑" panose="020B0703020204020201" charset="-122"/>
              <a:cs typeface="微软雅黑" panose="020B0703020204020201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445944" y="7815489"/>
            <a:ext cx="2249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900" dirty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（以上含资料及用餐，差旅及住宿自理）</a:t>
            </a:r>
          </a:p>
          <a:p>
            <a:endParaRPr kumimoji="1" lang="zh-CN" altLang="en-US" sz="900" dirty="0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68600" y="8250022"/>
            <a:ext cx="2973385" cy="1347272"/>
          </a:xfrm>
          <a:prstGeom prst="rect">
            <a:avLst/>
          </a:prstGeom>
          <a:solidFill>
            <a:srgbClr val="DD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371784" y="4166602"/>
            <a:ext cx="792480" cy="337185"/>
          </a:xfrm>
          <a:prstGeom prst="rect">
            <a:avLst/>
          </a:prstGeom>
          <a:noFill/>
        </p:spPr>
        <p:txBody>
          <a:bodyPr vert="horz" wrap="none" lIns="91440" tIns="45720" rIns="91440" bIns="45720" rtlCol="0">
            <a:spAutoFit/>
          </a:bodyPr>
          <a:lstStyle>
            <a:defPPr>
              <a:defRPr lang="zh-CN"/>
            </a:defPPr>
            <a:lvl1pPr>
              <a:defRPr sz="1800" b="1">
                <a:solidFill>
                  <a:srgbClr val="ED4500"/>
                </a:solidFill>
                <a:latin typeface="微软雅黑" panose="020B0703020204020201" charset="-122"/>
                <a:ea typeface="微软雅黑" panose="020B0703020204020201" charset="-122"/>
                <a:cs typeface="微软雅黑" panose="020B0703020204020201" charset="-122"/>
              </a:defRPr>
            </a:lvl1pPr>
          </a:lstStyle>
          <a:p>
            <a:pPr lvl="0" algn="l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宋体 CN" panose="02020900000000000000" charset="-122"/>
                <a:ea typeface="思源宋体 CN" panose="02020900000000000000" charset="-122"/>
                <a:cs typeface="+mn-cs"/>
                <a:sym typeface="+mn-ea"/>
              </a:rPr>
              <a:t>报名表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420257" y="6354877"/>
            <a:ext cx="39880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 b="1">
                <a:solidFill>
                  <a:srgbClr val="736241"/>
                </a:solidFill>
                <a:latin typeface="微软雅黑" panose="020B0703020204020201" charset="-122"/>
                <a:ea typeface="微软雅黑" panose="020B0703020204020201" charset="-122"/>
                <a:cs typeface="微软雅黑" panose="020B0703020204020201" charset="-122"/>
              </a:defRPr>
            </a:lvl1pPr>
          </a:lstStyle>
          <a:p>
            <a:r>
              <a:rPr lang="zh-CN" altLang="zh-CN" sz="1100" dirty="0">
                <a:solidFill>
                  <a:srgbClr val="000000"/>
                </a:solidFill>
              </a:rPr>
              <a:t>供需表</a:t>
            </a:r>
            <a:r>
              <a:rPr lang="zh-CN" altLang="zh-CN" sz="1050" b="0" dirty="0">
                <a:solidFill>
                  <a:srgbClr val="000000"/>
                </a:solidFill>
              </a:rPr>
              <a:t>（为了您的权益，请详细填写）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3457226" y="8219541"/>
            <a:ext cx="3369208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200" b="1">
                <a:solidFill>
                  <a:srgbClr val="5F5032"/>
                </a:solidFill>
                <a:latin typeface="微软雅黑" panose="020B0703020204020201" charset="-122"/>
                <a:ea typeface="微软雅黑" panose="020B0703020204020201" charset="-122"/>
                <a:cs typeface="微软雅黑" panose="020B0703020204020201" charset="-122"/>
              </a:defRPr>
            </a:lvl1pPr>
          </a:lstStyle>
          <a:p>
            <a:pPr algn="l" fontAlgn="auto">
              <a:lnSpc>
                <a:spcPts val="1600"/>
              </a:lnSpc>
            </a:pPr>
            <a:r>
              <a:rPr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统一开具增值税电子普通发票，请提供以下信息：</a:t>
            </a:r>
          </a:p>
          <a:p>
            <a:pPr algn="l" fontAlgn="auto">
              <a:lnSpc>
                <a:spcPts val="1600"/>
              </a:lnSpc>
            </a:pPr>
            <a:r>
              <a:rPr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开票信息： </a:t>
            </a:r>
            <a:r>
              <a:rPr lang="en-US" sz="1000" u="sng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sym typeface="+mn-ea"/>
              </a:rPr>
              <a:t> </a:t>
            </a:r>
            <a:r>
              <a:rPr lang="en-US" sz="1000" u="sng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sym typeface="+mn-ea"/>
              </a:rPr>
              <a:t>                                                                </a:t>
            </a:r>
            <a:r>
              <a:rPr sz="1000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                                                   </a:t>
            </a:r>
          </a:p>
          <a:p>
            <a:pPr algn="l" fontAlgn="auto">
              <a:lnSpc>
                <a:spcPts val="1600"/>
              </a:lnSpc>
            </a:pPr>
            <a:r>
              <a:rPr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电子发票接收邮箱：</a:t>
            </a:r>
            <a:r>
              <a:rPr lang="en-US" sz="1000" u="sng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sym typeface="+mn-ea"/>
              </a:rPr>
              <a:t>     </a:t>
            </a:r>
            <a:r>
              <a:rPr lang="en-US" sz="1000" u="sng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sym typeface="+mn-ea"/>
              </a:rPr>
              <a:t> </a:t>
            </a:r>
            <a:r>
              <a:rPr lang="en-US" sz="1000" u="sng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sym typeface="+mn-ea"/>
              </a:rPr>
              <a:t>                                               </a:t>
            </a:r>
            <a:r>
              <a:rPr sz="1000" u="sng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  </a:t>
            </a:r>
            <a:endParaRPr sz="1000" u="sng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3441985" y="8898910"/>
            <a:ext cx="3334081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1000" b="1">
                <a:solidFill>
                  <a:srgbClr val="5F5032"/>
                </a:solidFill>
                <a:latin typeface="微软雅黑" panose="020B0703020204020201" charset="-122"/>
                <a:ea typeface="微软雅黑" panose="020B0703020204020201" charset="-122"/>
                <a:cs typeface="微软雅黑" panose="020B0703020204020201" charset="-122"/>
              </a:defRPr>
            </a:lvl1pPr>
          </a:lstStyle>
          <a:p>
            <a:r>
              <a:rPr lang="zh-CN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注意</a:t>
            </a:r>
            <a:r>
              <a:rPr lang="zh-CN" altLang="zh-CN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事项：</a:t>
            </a:r>
          </a:p>
          <a:p>
            <a:r>
              <a:rPr lang="zh-CN" altLang="zh-CN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本次论坛报名截止</a:t>
            </a:r>
            <a:r>
              <a:rPr lang="zh-CN" altLang="zh-CN" sz="800">
                <a:solidFill>
                  <a:schemeClr val="tx1">
                    <a:lumMod val="75000"/>
                    <a:lumOff val="25000"/>
                  </a:schemeClr>
                </a:solidFill>
              </a:rPr>
              <a:t>为</a:t>
            </a:r>
            <a:r>
              <a:rPr lang="en-US" altLang="zh-CN" sz="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2020</a:t>
            </a:r>
            <a:r>
              <a:rPr lang="zh-CN" altLang="zh-CN" sz="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年</a:t>
            </a:r>
            <a:r>
              <a:rPr lang="en-US" altLang="zh-CN" sz="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9</a:t>
            </a:r>
            <a:r>
              <a:rPr lang="zh-CN" altLang="zh-CN" sz="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月</a:t>
            </a:r>
            <a:r>
              <a:rPr lang="en-US" altLang="zh-CN" sz="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r>
              <a:rPr lang="zh-CN" altLang="zh-CN" sz="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日</a:t>
            </a:r>
            <a:r>
              <a:rPr lang="zh-CN" altLang="zh-CN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。若</a:t>
            </a:r>
            <a:r>
              <a:rPr lang="zh-CN" altLang="zh-CN" sz="800">
                <a:solidFill>
                  <a:schemeClr val="tx1">
                    <a:lumMod val="75000"/>
                    <a:lumOff val="25000"/>
                  </a:schemeClr>
                </a:solidFill>
              </a:rPr>
              <a:t>您</a:t>
            </a:r>
            <a:r>
              <a:rPr lang="zh-CN" altLang="zh-CN" sz="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在</a:t>
            </a:r>
            <a:r>
              <a:rPr lang="en-US" altLang="zh-CN" sz="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9</a:t>
            </a:r>
            <a:r>
              <a:rPr lang="zh-CN" altLang="zh-CN" sz="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月</a:t>
            </a:r>
            <a:r>
              <a:rPr lang="en-US" altLang="zh-CN" sz="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r>
              <a:rPr lang="zh-CN" altLang="zh-CN" sz="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日</a:t>
            </a:r>
            <a:r>
              <a:rPr lang="zh-CN" altLang="zh-CN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之前取消参会，将承担总费用的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50%</a:t>
            </a:r>
            <a:r>
              <a:rPr lang="zh-CN" altLang="zh-CN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；若</a:t>
            </a:r>
            <a:r>
              <a:rPr lang="zh-CN" altLang="zh-CN" sz="800">
                <a:solidFill>
                  <a:schemeClr val="tx1">
                    <a:lumMod val="75000"/>
                    <a:lumOff val="25000"/>
                  </a:schemeClr>
                </a:solidFill>
              </a:rPr>
              <a:t>您</a:t>
            </a:r>
            <a:r>
              <a:rPr lang="zh-CN" altLang="zh-CN" sz="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在</a:t>
            </a:r>
            <a:r>
              <a:rPr lang="en-US" altLang="zh-CN" sz="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9</a:t>
            </a:r>
            <a:r>
              <a:rPr lang="zh-CN" altLang="zh-CN" sz="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月</a:t>
            </a:r>
            <a:r>
              <a:rPr lang="en-US" altLang="zh-CN" sz="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r>
              <a:rPr lang="zh-CN" altLang="zh-CN" sz="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日</a:t>
            </a:r>
            <a:r>
              <a:rPr lang="zh-CN" altLang="zh-CN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之后取消参会，将不予返还参会费用；如您因特殊情况需要更换参会代表，请最迟于会议前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r>
              <a:rPr lang="zh-CN" altLang="zh-CN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周通知会务组。</a:t>
            </a:r>
            <a:endParaRPr altLang="zh-CN" sz="8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523561" y="8298083"/>
            <a:ext cx="2958143" cy="128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zh-CN" altLang="zh-CN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703020204020201" charset="-122"/>
                <a:ea typeface="微软雅黑" panose="020B0703020204020201" charset="-122"/>
                <a:cs typeface="微软雅黑" panose="020B0703020204020201" charset="-122"/>
              </a:rPr>
              <a:t>付款</a:t>
            </a:r>
            <a:r>
              <a:rPr lang="zh-CN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703020204020201" charset="-122"/>
                <a:ea typeface="微软雅黑" panose="020B0703020204020201" charset="-122"/>
                <a:cs typeface="微软雅黑" panose="020B0703020204020201" charset="-122"/>
              </a:rPr>
              <a:t>方式</a:t>
            </a:r>
            <a:endParaRPr lang="en-US" altLang="zh-CN" sz="11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703020204020201" charset="-122"/>
              <a:ea typeface="微软雅黑" panose="020B0703020204020201" charset="-122"/>
              <a:cs typeface="微软雅黑" panose="020B0703020204020201" charset="-122"/>
            </a:endParaRPr>
          </a:p>
          <a:p>
            <a:pPr>
              <a:lnSpc>
                <a:spcPts val="1400"/>
              </a:lnSpc>
            </a:pPr>
            <a:r>
              <a:rPr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703020204020201" charset="-122"/>
                <a:ea typeface="微软雅黑" panose="020B0703020204020201" charset="-122"/>
                <a:cs typeface="微软雅黑" panose="020B0703020204020201" charset="-122"/>
              </a:rPr>
              <a:t>名   称：上海有色网信息科技股份有限公司 </a:t>
            </a:r>
          </a:p>
          <a:p>
            <a:pPr>
              <a:lnSpc>
                <a:spcPts val="1400"/>
              </a:lnSpc>
            </a:pPr>
            <a:r>
              <a:rPr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703020204020201" charset="-122"/>
                <a:ea typeface="微软雅黑" panose="020B0703020204020201" charset="-122"/>
                <a:cs typeface="微软雅黑" panose="020B0703020204020201" charset="-122"/>
              </a:rPr>
              <a:t>开户行：中国银行上海中山北路支行</a:t>
            </a:r>
          </a:p>
          <a:p>
            <a:pPr>
              <a:lnSpc>
                <a:spcPts val="1400"/>
              </a:lnSpc>
            </a:pPr>
            <a:r>
              <a:rPr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703020204020201" charset="-122"/>
                <a:ea typeface="微软雅黑" panose="020B0703020204020201" charset="-122"/>
                <a:cs typeface="微软雅黑" panose="020B0703020204020201" charset="-122"/>
              </a:rPr>
              <a:t>帐   号：4468 6876 1846</a:t>
            </a:r>
          </a:p>
          <a:p>
            <a:pPr>
              <a:lnSpc>
                <a:spcPts val="1060"/>
              </a:lnSpc>
            </a:pPr>
            <a:endParaRPr lang="en-US" altLang="zh-CN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703020204020201" charset="-122"/>
              <a:ea typeface="微软雅黑" panose="020B0703020204020201" charset="-122"/>
              <a:cs typeface="微软雅黑" panose="020B0703020204020201" charset="-122"/>
            </a:endParaRPr>
          </a:p>
          <a:p>
            <a:pPr>
              <a:lnSpc>
                <a:spcPts val="1260"/>
              </a:lnSpc>
            </a:pPr>
            <a:r>
              <a:rPr lang="zh-CN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703020204020201" charset="-122"/>
                <a:ea typeface="微软雅黑" panose="020B0703020204020201" charset="-122"/>
                <a:cs typeface="微软雅黑" panose="020B0703020204020201" charset="-122"/>
              </a:rPr>
              <a:t>*</a:t>
            </a:r>
            <a:r>
              <a:rPr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703020204020201" charset="-122"/>
                <a:ea typeface="微软雅黑" panose="020B0703020204020201" charset="-122"/>
                <a:cs typeface="微软雅黑" panose="020B0703020204020201" charset="-122"/>
              </a:rPr>
              <a:t>根据我司的财务制度，请您在回传此确认表后2个工作日内办理付款</a:t>
            </a:r>
            <a:r>
              <a:rPr sz="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703020204020201" charset="-122"/>
                <a:ea typeface="微软雅黑" panose="020B0703020204020201" charset="-122"/>
                <a:cs typeface="微软雅黑" panose="020B0703020204020201" charset="-122"/>
              </a:rPr>
              <a:t>，</a:t>
            </a:r>
            <a:r>
              <a:rPr sz="8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703020204020201" charset="-122"/>
                <a:ea typeface="微软雅黑" panose="020B0703020204020201" charset="-122"/>
                <a:cs typeface="微软雅黑" panose="020B0703020204020201" charset="-122"/>
              </a:rPr>
              <a:t>并在付款后把底单回传至</a:t>
            </a:r>
            <a:r>
              <a:rPr lang="zh-CN" altLang="en-US" sz="8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703020204020201" charset="-122"/>
                <a:ea typeface="微软雅黑" panose="020B0703020204020201" charset="-122"/>
                <a:cs typeface="微软雅黑" panose="020B0703020204020201" charset="-122"/>
              </a:rPr>
              <a:t>对应销售。</a:t>
            </a:r>
            <a:endParaRPr kumimoji="1"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703020204020201" charset="-122"/>
              <a:ea typeface="微软雅黑" panose="020B0703020204020201" charset="-122"/>
              <a:cs typeface="微软雅黑" panose="020B0703020204020201" charset="-122"/>
            </a:endParaRPr>
          </a:p>
        </p:txBody>
      </p:sp>
      <p:graphicFrame>
        <p:nvGraphicFramePr>
          <p:cNvPr id="60" name="表格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3953328"/>
              </p:ext>
            </p:extLst>
          </p:nvPr>
        </p:nvGraphicFramePr>
        <p:xfrm>
          <a:off x="455384" y="4509134"/>
          <a:ext cx="6673517" cy="1938643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193648"/>
                <a:gridCol w="534300"/>
                <a:gridCol w="438303"/>
                <a:gridCol w="870369"/>
                <a:gridCol w="1440252"/>
                <a:gridCol w="102234"/>
                <a:gridCol w="966386"/>
                <a:gridCol w="102234"/>
                <a:gridCol w="1025791"/>
              </a:tblGrid>
              <a:tr h="211443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8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公司名称（发票抬头） </a:t>
                      </a:r>
                      <a:endParaRPr lang="zh-CN" sz="11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微软雅黑" panose="020B0703020204020201" charset="-122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 </a:t>
                      </a:r>
                      <a:endParaRPr lang="zh-CN" sz="10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Times New Roman" panose="0202070306050509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</a:tr>
              <a:tr h="2159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8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参会联系人 </a:t>
                      </a:r>
                      <a:endParaRPr lang="zh-CN" sz="11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微软雅黑" panose="020B0703020204020201" charset="-122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 </a:t>
                      </a:r>
                      <a:endParaRPr lang="zh-CN" sz="10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Times New Roman" panose="0202070306050509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8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电话</a:t>
                      </a: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/</a:t>
                      </a:r>
                      <a:r>
                        <a:rPr lang="zh-CN" sz="8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手机 </a:t>
                      </a:r>
                      <a:endParaRPr lang="zh-CN" sz="11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微软雅黑" panose="020B0703020204020201" charset="-122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 </a:t>
                      </a:r>
                      <a:endParaRPr lang="zh-CN" sz="1000" kern="10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Times New Roman" panose="0202070306050509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800" kern="10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邮编 </a:t>
                      </a:r>
                      <a:endParaRPr lang="zh-CN" sz="1100" kern="10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微软雅黑" panose="020B0703020204020201" charset="-122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 </a:t>
                      </a:r>
                      <a:endParaRPr lang="zh-CN" sz="10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Times New Roman" panose="0202070306050509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</a:tr>
              <a:tr h="2159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8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公司地址 </a:t>
                      </a:r>
                      <a:endParaRPr lang="zh-CN" sz="11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微软雅黑" panose="020B0703020204020201" charset="-122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 </a:t>
                      </a:r>
                      <a:endParaRPr lang="zh-CN" sz="10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Times New Roman" panose="0202070306050509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8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传真</a:t>
                      </a: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/E-mail </a:t>
                      </a:r>
                      <a:endParaRPr lang="zh-CN" sz="11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微软雅黑" panose="020B0703020204020201" charset="-122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 </a:t>
                      </a:r>
                      <a:endParaRPr lang="zh-CN" sz="1000" kern="10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Times New Roman" panose="0202070306050509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</a:tr>
              <a:tr h="2159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800" kern="10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主营产品 </a:t>
                      </a:r>
                      <a:endParaRPr lang="zh-CN" sz="1100" kern="10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微软雅黑" panose="020B0703020204020201" charset="-122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 </a:t>
                      </a:r>
                      <a:endParaRPr lang="zh-CN" sz="10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Times New Roman" panose="0202070306050509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8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企业类型 </a:t>
                      </a:r>
                      <a:endParaRPr lang="zh-CN" sz="11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微软雅黑" panose="020B0703020204020201" charset="-122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 </a:t>
                      </a:r>
                      <a:endParaRPr lang="zh-CN" sz="1000" kern="10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Times New Roman" panose="0202070306050509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</a:tr>
              <a:tr h="215900">
                <a:tc gridSpan="9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800" kern="100" dirty="0">
                          <a:solidFill>
                            <a:schemeClr val="bg1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参会代表信息 </a:t>
                      </a:r>
                      <a:endParaRPr lang="zh-CN" sz="1100" kern="100" dirty="0">
                        <a:solidFill>
                          <a:schemeClr val="bg1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微软雅黑" panose="020B0703020204020201" charset="-122"/>
                      </a:endParaRPr>
                    </a:p>
                  </a:txBody>
                  <a:tcPr marL="68580" marR="68580" marT="0" marB="0" anchor="ctr">
                    <a:solidFill>
                      <a:srgbClr val="2466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</a:tr>
              <a:tr h="2159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800" kern="10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姓名 </a:t>
                      </a:r>
                      <a:endParaRPr lang="zh-CN" sz="1100" kern="10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微软雅黑" panose="020B0703020204020201" charset="-122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800" kern="10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部门</a:t>
                      </a: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/</a:t>
                      </a:r>
                      <a:r>
                        <a:rPr lang="zh-CN" sz="800" kern="10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职位 </a:t>
                      </a:r>
                      <a:endParaRPr lang="zh-CN" sz="1100" kern="10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微软雅黑" panose="020B0703020204020201" charset="-122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8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手机 </a:t>
                      </a:r>
                      <a:endParaRPr lang="zh-CN" sz="11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微软雅黑" panose="020B0703020204020201" charset="-122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8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固话 </a:t>
                      </a:r>
                      <a:endParaRPr lang="zh-CN" sz="11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微软雅黑" panose="020B0703020204020201" charset="-122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800" kern="10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传真 </a:t>
                      </a:r>
                      <a:endParaRPr lang="zh-CN" sz="1100" kern="10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微软雅黑" panose="020B0703020204020201" charset="-122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Email/QQ </a:t>
                      </a:r>
                      <a:endParaRPr lang="zh-CN" sz="11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微软雅黑" panose="020B0703020204020201" charset="-122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 </a:t>
                      </a:r>
                      <a:endParaRPr lang="zh-CN" sz="1000" kern="10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Times New Roman" panose="0202070306050509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 </a:t>
                      </a:r>
                      <a:endParaRPr lang="zh-CN" sz="1000" kern="10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Times New Roman" panose="0202070306050509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 </a:t>
                      </a:r>
                      <a:endParaRPr lang="zh-CN" sz="1000" kern="10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Times New Roman" panose="0202070306050509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 </a:t>
                      </a:r>
                      <a:endParaRPr lang="zh-CN" sz="10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Times New Roman" panose="0202070306050509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 </a:t>
                      </a:r>
                      <a:endParaRPr lang="zh-CN" sz="10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Times New Roman" panose="0202070306050509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 </a:t>
                      </a:r>
                      <a:endParaRPr lang="zh-CN" sz="10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Times New Roman" panose="0202070306050509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 </a:t>
                      </a:r>
                      <a:endParaRPr lang="zh-CN" sz="1000" kern="10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Times New Roman" panose="0202070306050509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 </a:t>
                      </a:r>
                      <a:endParaRPr lang="zh-CN" sz="1000" kern="10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Times New Roman" panose="0202070306050509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 </a:t>
                      </a:r>
                      <a:endParaRPr lang="zh-CN" sz="1000" kern="10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Times New Roman" panose="0202070306050509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 </a:t>
                      </a:r>
                      <a:endParaRPr lang="zh-CN" sz="10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Times New Roman" panose="0202070306050509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 </a:t>
                      </a:r>
                      <a:endParaRPr lang="zh-CN" sz="10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Times New Roman" panose="0202070306050509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 </a:t>
                      </a:r>
                      <a:endParaRPr lang="zh-CN" sz="10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Times New Roman" panose="0202070306050509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 </a:t>
                      </a:r>
                      <a:endParaRPr lang="zh-CN" sz="10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Times New Roman" panose="0202070306050509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 </a:t>
                      </a:r>
                      <a:endParaRPr lang="zh-CN" sz="1000" kern="10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Times New Roman" panose="0202070306050509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 </a:t>
                      </a:r>
                      <a:endParaRPr lang="zh-CN" sz="1000" kern="10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Times New Roman" panose="0202070306050509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 </a:t>
                      </a:r>
                      <a:endParaRPr lang="zh-CN" sz="10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Times New Roman" panose="0202070306050509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 </a:t>
                      </a:r>
                      <a:endParaRPr lang="zh-CN" sz="10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Times New Roman" panose="0202070306050509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 </a:t>
                      </a:r>
                      <a:endParaRPr lang="zh-CN" sz="10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Times New Roman" panose="0202070306050509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1" name="表格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532482"/>
              </p:ext>
            </p:extLst>
          </p:nvPr>
        </p:nvGraphicFramePr>
        <p:xfrm>
          <a:off x="457835" y="7162424"/>
          <a:ext cx="6681470" cy="7607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7325"/>
                <a:gridCol w="1548765"/>
                <a:gridCol w="1779905"/>
                <a:gridCol w="1895475"/>
              </a:tblGrid>
              <a:tr h="1784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8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企业名称 </a:t>
                      </a:r>
                      <a:endParaRPr lang="zh-CN" sz="11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微软雅黑" panose="020B0703020204020201" charset="-122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 </a:t>
                      </a:r>
                      <a:endParaRPr lang="zh-CN" sz="1000" kern="10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Times New Roman" panose="0202070306050509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</a:tr>
              <a:tr h="1784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800" kern="100" dirty="0" smtClean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业务</a:t>
                      </a:r>
                      <a:r>
                        <a:rPr lang="zh-CN" sz="800" kern="100" dirty="0" smtClean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联</a:t>
                      </a:r>
                      <a:r>
                        <a:rPr lang="zh-CN" sz="8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系人 </a:t>
                      </a:r>
                      <a:r>
                        <a:rPr lang="en-US" altLang="zh-CN" sz="8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/</a:t>
                      </a:r>
                      <a:r>
                        <a:rPr lang="zh-CN" altLang="en-US" sz="8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职位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 </a:t>
                      </a:r>
                      <a:endParaRPr lang="zh-CN" sz="10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Times New Roman" panose="0202070306050509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800" kern="100" dirty="0" smtClean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  <a:cs typeface="微软雅黑" panose="020B0703020204020201" charset="-122"/>
                        </a:rPr>
                        <a:t>联系电话</a:t>
                      </a:r>
                      <a:r>
                        <a:rPr lang="en-US" altLang="zh-CN" sz="800" kern="100" dirty="0" smtClean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  <a:cs typeface="微软雅黑" panose="020B0703020204020201" charset="-122"/>
                        </a:rPr>
                        <a:t>/</a:t>
                      </a:r>
                      <a:r>
                        <a:rPr lang="zh-CN" altLang="en-US" sz="800" kern="100" dirty="0" smtClean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  <a:cs typeface="微软雅黑" panose="020B0703020204020201" charset="-122"/>
                        </a:rPr>
                        <a:t>手机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 </a:t>
                      </a:r>
                      <a:endParaRPr lang="zh-CN" sz="10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Times New Roman" panose="0202070306050509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19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800" kern="100" dirty="0" smtClean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  <a:cs typeface="微软雅黑" panose="020B0703020204020201" charset="-122"/>
                        </a:rPr>
                        <a:t>采购品名</a:t>
                      </a:r>
                      <a:endParaRPr lang="zh-CN" sz="8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微软雅黑" panose="020B0703020204020201" charset="-122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en-US" sz="8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微软雅黑" panose="020B0703020204020201" charset="-122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en-US" sz="8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Times New Roman" panose="0202070306050509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en-US" sz="8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微软雅黑" panose="020B0703020204020201" charset="-122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19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800" kern="100" dirty="0" smtClean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  <a:cs typeface="微软雅黑" panose="020B0703020204020201" charset="-122"/>
                          <a:sym typeface="+mn-ea"/>
                        </a:rPr>
                        <a:t>销售品名</a:t>
                      </a:r>
                      <a:endParaRPr lang="zh-CN" altLang="en-US" sz="8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微软雅黑" panose="020B0703020204020201" charset="-122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en-US" sz="8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微软雅黑" panose="020B0703020204020201" charset="-122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en-US" sz="8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Times New Roman" panose="0202070306050509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en-US" sz="8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微软雅黑" panose="020B0703020204020201" charset="-122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2" name="矩形 61"/>
          <p:cNvSpPr/>
          <p:nvPr/>
        </p:nvSpPr>
        <p:spPr>
          <a:xfrm>
            <a:off x="6417310" y="2333551"/>
            <a:ext cx="632460" cy="690880"/>
          </a:xfrm>
          <a:prstGeom prst="rect">
            <a:avLst/>
          </a:prstGeom>
          <a:solidFill>
            <a:srgbClr val="3D9AFC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 sz="1100" kern="100" dirty="0">
              <a:latin typeface="微软雅黑" panose="020B0703020204020201" charset="-122"/>
              <a:ea typeface="微软雅黑" panose="020B0703020204020201" charset="-122"/>
            </a:endParaRPr>
          </a:p>
        </p:txBody>
      </p:sp>
      <p:sp>
        <p:nvSpPr>
          <p:cNvPr id="63" name="圆角矩形 62"/>
          <p:cNvSpPr/>
          <p:nvPr/>
        </p:nvSpPr>
        <p:spPr>
          <a:xfrm>
            <a:off x="6638082" y="2703020"/>
            <a:ext cx="180532" cy="180532"/>
          </a:xfrm>
          <a:prstGeom prst="roundRect">
            <a:avLst/>
          </a:prstGeom>
          <a:solidFill>
            <a:schemeClr val="bg1"/>
          </a:solidFill>
          <a:ln>
            <a:solidFill>
              <a:srgbClr val="ACDB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kern="1200"/>
          </a:p>
        </p:txBody>
      </p:sp>
      <p:sp>
        <p:nvSpPr>
          <p:cNvPr id="64" name="文本框 63"/>
          <p:cNvSpPr txBox="1"/>
          <p:nvPr/>
        </p:nvSpPr>
        <p:spPr>
          <a:xfrm>
            <a:off x="6415392" y="2367500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703020204020201" charset="-122"/>
                <a:ea typeface="微软雅黑" panose="020B0703020204020201" charset="-122"/>
              </a:rPr>
              <a:t>选择套餐</a:t>
            </a:r>
            <a:endParaRPr lang="zh-CN" altLang="en-US" sz="900" kern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703020204020201" charset="-122"/>
              <a:ea typeface="微软雅黑" panose="020B0703020204020201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3535045" y="2329741"/>
            <a:ext cx="2882900" cy="696595"/>
          </a:xfrm>
          <a:prstGeom prst="rect">
            <a:avLst/>
          </a:prstGeom>
          <a:gradFill>
            <a:gsLst>
              <a:gs pos="0">
                <a:srgbClr val="41A3FE"/>
              </a:gs>
              <a:gs pos="100000">
                <a:srgbClr val="2567F3"/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 sz="1100" kern="100" dirty="0">
              <a:latin typeface="微软雅黑" panose="020B0703020204020201" charset="-122"/>
              <a:ea typeface="微软雅黑" panose="020B0703020204020201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4857258" y="2445311"/>
            <a:ext cx="1546225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kern="100" dirty="0">
                <a:solidFill>
                  <a:schemeClr val="bg1"/>
                </a:solidFill>
                <a:latin typeface="微软雅黑" panose="020B0703020204020201" charset="-122"/>
                <a:ea typeface="微软雅黑" panose="020B0703020204020201" charset="-122"/>
                <a:sym typeface="+mn-ea"/>
              </a:rPr>
              <a:t> </a:t>
            </a:r>
            <a:r>
              <a:rPr lang="en-US" altLang="zh-CN" sz="1200" b="1" kern="100" dirty="0" smtClean="0">
                <a:solidFill>
                  <a:schemeClr val="bg1"/>
                </a:solidFill>
                <a:latin typeface="微软雅黑" panose="020B0703020204020201" charset="-122"/>
                <a:ea typeface="微软雅黑" panose="020B0703020204020201" charset="-122"/>
                <a:sym typeface="+mn-ea"/>
              </a:rPr>
              <a:t>4</a:t>
            </a:r>
            <a:r>
              <a:rPr lang="zh-CN" altLang="zh-CN" sz="1200" b="1" kern="100" dirty="0" smtClean="0">
                <a:solidFill>
                  <a:schemeClr val="bg1"/>
                </a:solidFill>
                <a:latin typeface="微软雅黑" panose="020B0703020204020201" charset="-122"/>
                <a:ea typeface="微软雅黑" panose="020B0703020204020201" charset="-122"/>
                <a:sym typeface="+mn-ea"/>
              </a:rPr>
              <a:t>00</a:t>
            </a:r>
            <a:r>
              <a:rPr lang="en-US" altLang="zh-CN" sz="1200" b="1" kern="100" dirty="0" smtClean="0">
                <a:solidFill>
                  <a:schemeClr val="bg1"/>
                </a:solidFill>
                <a:latin typeface="微软雅黑" panose="020B0703020204020201" charset="-122"/>
                <a:ea typeface="微软雅黑" panose="020B0703020204020201" charset="-122"/>
                <a:sym typeface="+mn-ea"/>
              </a:rPr>
              <a:t>0</a:t>
            </a:r>
            <a:r>
              <a:rPr lang="zh-CN" altLang="en-US" sz="1200" b="1" kern="100" dirty="0" smtClean="0">
                <a:solidFill>
                  <a:schemeClr val="bg1"/>
                </a:solidFill>
                <a:latin typeface="微软雅黑" panose="020B0703020204020201" charset="-122"/>
                <a:ea typeface="微软雅黑" panose="020B0703020204020201" charset="-122"/>
                <a:sym typeface="+mn-ea"/>
              </a:rPr>
              <a:t>元</a:t>
            </a:r>
            <a:endParaRPr lang="zh-CN" altLang="zh-CN" sz="1200" b="1" kern="100" dirty="0">
              <a:solidFill>
                <a:schemeClr val="bg1"/>
              </a:solidFill>
              <a:latin typeface="微软雅黑" panose="020B0703020204020201" charset="-122"/>
              <a:ea typeface="微软雅黑" panose="020B0703020204020201" charset="-122"/>
              <a:sym typeface="+mn-ea"/>
            </a:endParaRPr>
          </a:p>
          <a:p>
            <a:r>
              <a:rPr lang="zh-CN" altLang="zh-CN" sz="1100" kern="100" dirty="0">
                <a:solidFill>
                  <a:schemeClr val="bg1"/>
                </a:solidFill>
                <a:latin typeface="微软雅黑" panose="020B0703020204020201" charset="-122"/>
                <a:ea typeface="微软雅黑" panose="020B0703020204020201" charset="-122"/>
              </a:rPr>
              <a:t>（1人参会+名片印制）</a:t>
            </a:r>
          </a:p>
        </p:txBody>
      </p:sp>
      <p:pic>
        <p:nvPicPr>
          <p:cNvPr id="67" name="图片 66" descr="22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460" y="2329106"/>
            <a:ext cx="944245" cy="703580"/>
          </a:xfrm>
          <a:prstGeom prst="rect">
            <a:avLst/>
          </a:prstGeom>
        </p:spPr>
      </p:pic>
      <p:pic>
        <p:nvPicPr>
          <p:cNvPr id="68" name="图片 67" descr="webwxgetmsgimg-(2)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40"/>
          <a:stretch>
            <a:fillRect/>
          </a:stretch>
        </p:blipFill>
        <p:spPr>
          <a:xfrm>
            <a:off x="2530727" y="3070151"/>
            <a:ext cx="942340" cy="676275"/>
          </a:xfrm>
          <a:prstGeom prst="rect">
            <a:avLst/>
          </a:prstGeom>
        </p:spPr>
      </p:pic>
      <p:graphicFrame>
        <p:nvGraphicFramePr>
          <p:cNvPr id="69" name="表格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2426495"/>
              </p:ext>
            </p:extLst>
          </p:nvPr>
        </p:nvGraphicFramePr>
        <p:xfrm>
          <a:off x="455295" y="6447581"/>
          <a:ext cx="6684010" cy="307340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195705"/>
                <a:gridCol w="3277870"/>
                <a:gridCol w="1173480"/>
                <a:gridCol w="1036955"/>
              </a:tblGrid>
              <a:tr h="3073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参会费用总计 </a:t>
                      </a:r>
                      <a:endParaRPr lang="zh-CN" sz="9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微软雅黑" panose="020B0703020204020201" charset="-122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共</a:t>
                      </a:r>
                      <a:r>
                        <a:rPr lang="en-US" sz="900" u="sng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  </a:t>
                      </a:r>
                      <a:r>
                        <a:rPr lang="en-US" sz="900" u="sng" kern="100" dirty="0" smtClean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                   </a:t>
                      </a:r>
                      <a:r>
                        <a:rPr lang="zh-CN" sz="9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参会代表 </a:t>
                      </a:r>
                      <a:r>
                        <a:rPr lang="zh-CN" altLang="en-US" sz="900" kern="100" dirty="0" smtClean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 </a:t>
                      </a:r>
                      <a:r>
                        <a:rPr lang="zh-CN" sz="900" kern="100" smtClean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合计</a:t>
                      </a:r>
                      <a:r>
                        <a:rPr lang="en-US" sz="900" u="sng" kern="100" smtClean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              </a:t>
                      </a:r>
                      <a:r>
                        <a:rPr lang="zh-CN" sz="900" kern="100" smtClean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人民币 </a:t>
                      </a:r>
                      <a:endParaRPr lang="zh-CN" sz="9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微软雅黑" panose="020B0703020204020201" charset="-122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签名</a:t>
                      </a:r>
                      <a:r>
                        <a:rPr lang="en-US" sz="9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/</a:t>
                      </a:r>
                      <a:r>
                        <a:rPr lang="zh-CN" sz="9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盖章 </a:t>
                      </a:r>
                      <a:endParaRPr lang="zh-CN" sz="9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微软雅黑" panose="020B0703020204020201" charset="-122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微软雅黑" panose="020B0703020204020201" charset="-122"/>
                          <a:ea typeface="微软雅黑" panose="020B0703020204020201" charset="-122"/>
                        </a:rPr>
                        <a:t> </a:t>
                      </a:r>
                      <a:endParaRPr lang="zh-CN" sz="1000" kern="100" dirty="0">
                        <a:solidFill>
                          <a:srgbClr val="000000"/>
                        </a:solidFill>
                        <a:effectLst/>
                        <a:latin typeface="微软雅黑" panose="020B0703020204020201" charset="-122"/>
                        <a:ea typeface="微软雅黑" panose="020B0703020204020201" charset="-122"/>
                        <a:cs typeface="Times New Roman" panose="0202070306050509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0" name="图片 69" descr="2019锡峰会-书刊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050" y="2333551"/>
            <a:ext cx="930910" cy="699135"/>
          </a:xfrm>
          <a:prstGeom prst="rect">
            <a:avLst/>
          </a:prstGeom>
        </p:spPr>
      </p:pic>
      <p:pic>
        <p:nvPicPr>
          <p:cNvPr id="71" name="图片 70" descr="X展架模板.jp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9" r="6915"/>
          <a:stretch>
            <a:fillRect/>
          </a:stretch>
        </p:blipFill>
        <p:spPr>
          <a:xfrm>
            <a:off x="1541780" y="3066341"/>
            <a:ext cx="934085" cy="700405"/>
          </a:xfrm>
          <a:prstGeom prst="rect">
            <a:avLst/>
          </a:prstGeom>
        </p:spPr>
      </p:pic>
      <p:sp>
        <p:nvSpPr>
          <p:cNvPr id="72" name="文本框 71"/>
          <p:cNvSpPr txBox="1"/>
          <p:nvPr/>
        </p:nvSpPr>
        <p:spPr>
          <a:xfrm>
            <a:off x="541403" y="2493717"/>
            <a:ext cx="10086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703020204020201" charset="-122"/>
                <a:ea typeface="微软雅黑" panose="020B0703020204020201" charset="-122"/>
              </a:rPr>
              <a:t>增值优惠</a:t>
            </a:r>
            <a:r>
              <a:rPr lang="en-US" altLang="zh-CN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703020204020201" charset="-122"/>
                <a:ea typeface="微软雅黑" panose="020B0703020204020201" charset="-122"/>
              </a:rPr>
              <a:t>1</a:t>
            </a:r>
            <a:endParaRPr lang="zh-CN" altLang="en-US" sz="1400" kern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703020204020201" charset="-122"/>
              <a:ea typeface="微软雅黑" panose="020B0703020204020201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3556775" y="2499286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zh-CN" sz="1400" kern="100" dirty="0">
                <a:solidFill>
                  <a:schemeClr val="bg1"/>
                </a:solidFill>
                <a:latin typeface="微软雅黑" panose="020B0703020204020201" charset="-122"/>
                <a:ea typeface="微软雅黑" panose="020B0703020204020201" charset="-122"/>
                <a:sym typeface="+mn-ea"/>
              </a:rPr>
              <a:t>名片入册</a:t>
            </a:r>
          </a:p>
        </p:txBody>
      </p:sp>
      <p:sp>
        <p:nvSpPr>
          <p:cNvPr id="74" name="矩形 73"/>
          <p:cNvSpPr/>
          <p:nvPr/>
        </p:nvSpPr>
        <p:spPr>
          <a:xfrm>
            <a:off x="6417310" y="3070151"/>
            <a:ext cx="632460" cy="690880"/>
          </a:xfrm>
          <a:prstGeom prst="rect">
            <a:avLst/>
          </a:prstGeom>
          <a:solidFill>
            <a:srgbClr val="3D9AFC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 sz="1100" kern="100" dirty="0">
              <a:latin typeface="微软雅黑" panose="020B0703020204020201" charset="-122"/>
              <a:ea typeface="微软雅黑" panose="020B0703020204020201" charset="-122"/>
            </a:endParaRPr>
          </a:p>
        </p:txBody>
      </p:sp>
      <p:sp>
        <p:nvSpPr>
          <p:cNvPr id="75" name="圆角矩形 74"/>
          <p:cNvSpPr/>
          <p:nvPr/>
        </p:nvSpPr>
        <p:spPr>
          <a:xfrm>
            <a:off x="6638082" y="3439620"/>
            <a:ext cx="180532" cy="180532"/>
          </a:xfrm>
          <a:prstGeom prst="roundRect">
            <a:avLst/>
          </a:prstGeom>
          <a:solidFill>
            <a:schemeClr val="bg1"/>
          </a:solidFill>
          <a:ln>
            <a:solidFill>
              <a:srgbClr val="ACDB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kern="1200"/>
          </a:p>
        </p:txBody>
      </p:sp>
      <p:sp>
        <p:nvSpPr>
          <p:cNvPr id="76" name="文本框 75"/>
          <p:cNvSpPr txBox="1"/>
          <p:nvPr/>
        </p:nvSpPr>
        <p:spPr>
          <a:xfrm>
            <a:off x="6415392" y="3104100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703020204020201" charset="-122"/>
                <a:ea typeface="微软雅黑" panose="020B0703020204020201" charset="-122"/>
              </a:rPr>
              <a:t>选择套餐</a:t>
            </a:r>
            <a:endParaRPr lang="zh-CN" altLang="en-US" sz="900" kern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703020204020201" charset="-122"/>
              <a:ea typeface="微软雅黑" panose="020B0703020204020201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3535045" y="3066341"/>
            <a:ext cx="2882900" cy="696595"/>
          </a:xfrm>
          <a:prstGeom prst="rect">
            <a:avLst/>
          </a:prstGeom>
          <a:gradFill>
            <a:gsLst>
              <a:gs pos="0">
                <a:srgbClr val="41A3FE"/>
              </a:gs>
              <a:gs pos="100000">
                <a:srgbClr val="2567F3"/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 sz="1100" kern="100" dirty="0">
              <a:latin typeface="微软雅黑" panose="020B0703020204020201" charset="-122"/>
              <a:ea typeface="微软雅黑" panose="020B0703020204020201" charset="-122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4857258" y="3174926"/>
            <a:ext cx="1546225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kern="100" dirty="0">
                <a:solidFill>
                  <a:schemeClr val="bg1"/>
                </a:solidFill>
                <a:latin typeface="微软雅黑" panose="020B0703020204020201" charset="-122"/>
                <a:ea typeface="微软雅黑" panose="020B0703020204020201" charset="-122"/>
                <a:sym typeface="+mn-ea"/>
              </a:rPr>
              <a:t> </a:t>
            </a:r>
            <a:r>
              <a:rPr lang="zh-CN" altLang="zh-CN" sz="1200" b="1" kern="100" dirty="0" smtClean="0">
                <a:solidFill>
                  <a:schemeClr val="bg1"/>
                </a:solidFill>
                <a:latin typeface="微软雅黑" panose="020B0703020204020201" charset="-122"/>
                <a:ea typeface="微软雅黑" panose="020B0703020204020201" charset="-122"/>
                <a:sym typeface="+mn-ea"/>
              </a:rPr>
              <a:t>1</a:t>
            </a:r>
            <a:r>
              <a:rPr lang="en-US" altLang="zh-CN" sz="1200" b="1" kern="100" dirty="0" smtClean="0">
                <a:solidFill>
                  <a:schemeClr val="bg1"/>
                </a:solidFill>
                <a:latin typeface="微软雅黑" panose="020B0703020204020201" charset="-122"/>
                <a:ea typeface="微软雅黑" panose="020B0703020204020201" charset="-122"/>
                <a:sym typeface="+mn-ea"/>
              </a:rPr>
              <a:t>58</a:t>
            </a:r>
            <a:r>
              <a:rPr lang="zh-CN" altLang="zh-CN" sz="1200" b="1" kern="100" dirty="0" smtClean="0">
                <a:solidFill>
                  <a:schemeClr val="bg1"/>
                </a:solidFill>
                <a:latin typeface="微软雅黑" panose="020B0703020204020201" charset="-122"/>
                <a:ea typeface="微软雅黑" panose="020B0703020204020201" charset="-122"/>
                <a:sym typeface="+mn-ea"/>
              </a:rPr>
              <a:t>00</a:t>
            </a:r>
            <a:r>
              <a:rPr lang="zh-CN" altLang="zh-CN" sz="1200" b="1" kern="100" dirty="0">
                <a:solidFill>
                  <a:schemeClr val="bg1"/>
                </a:solidFill>
                <a:latin typeface="微软雅黑" panose="020B0703020204020201" charset="-122"/>
                <a:ea typeface="微软雅黑" panose="020B0703020204020201" charset="-122"/>
                <a:sym typeface="+mn-ea"/>
              </a:rPr>
              <a:t>元/个</a:t>
            </a:r>
          </a:p>
          <a:p>
            <a:r>
              <a:rPr lang="zh-CN" altLang="zh-CN" sz="1100" kern="100" dirty="0">
                <a:solidFill>
                  <a:schemeClr val="bg1"/>
                </a:solidFill>
                <a:latin typeface="微软雅黑" panose="020B0703020204020201" charset="-122"/>
                <a:ea typeface="微软雅黑" panose="020B0703020204020201" charset="-122"/>
              </a:rPr>
              <a:t>（ 1人参会+展架）</a:t>
            </a:r>
          </a:p>
        </p:txBody>
      </p:sp>
      <p:sp>
        <p:nvSpPr>
          <p:cNvPr id="79" name="文本框 78"/>
          <p:cNvSpPr txBox="1"/>
          <p:nvPr/>
        </p:nvSpPr>
        <p:spPr>
          <a:xfrm>
            <a:off x="3556775" y="3251126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1400" kern="100" dirty="0">
                <a:solidFill>
                  <a:schemeClr val="bg1"/>
                </a:solidFill>
                <a:latin typeface="微软雅黑" panose="020B0703020204020201" charset="-122"/>
                <a:ea typeface="微软雅黑" panose="020B0703020204020201" charset="-122"/>
                <a:sym typeface="+mn-ea"/>
              </a:rPr>
              <a:t>会刊彩</a:t>
            </a:r>
            <a:r>
              <a:rPr lang="zh-CN" altLang="zh-CN" sz="1400" kern="100" dirty="0" smtClean="0">
                <a:solidFill>
                  <a:schemeClr val="bg1"/>
                </a:solidFill>
                <a:latin typeface="微软雅黑" panose="020B0703020204020201" charset="-122"/>
                <a:ea typeface="微软雅黑" panose="020B0703020204020201" charset="-122"/>
                <a:sym typeface="+mn-ea"/>
              </a:rPr>
              <a:t>页</a:t>
            </a:r>
            <a:r>
              <a:rPr lang="zh-CN" altLang="en-US" sz="1400" kern="100" dirty="0" smtClean="0">
                <a:solidFill>
                  <a:schemeClr val="bg1"/>
                </a:solidFill>
                <a:latin typeface="微软雅黑" panose="020B0703020204020201" charset="-122"/>
                <a:ea typeface="微软雅黑" panose="020B0703020204020201" charset="-122"/>
                <a:sym typeface="+mn-ea"/>
              </a:rPr>
              <a:t>或</a:t>
            </a:r>
            <a:r>
              <a:rPr lang="zh-CN" altLang="zh-CN" sz="1400" kern="100" dirty="0" smtClean="0">
                <a:solidFill>
                  <a:schemeClr val="bg1"/>
                </a:solidFill>
                <a:latin typeface="微软雅黑" panose="020B0703020204020201" charset="-122"/>
                <a:ea typeface="微软雅黑" panose="020B0703020204020201" charset="-122"/>
                <a:sym typeface="+mn-ea"/>
              </a:rPr>
              <a:t>展</a:t>
            </a:r>
            <a:r>
              <a:rPr lang="zh-CN" altLang="zh-CN" sz="1400" kern="100" dirty="0">
                <a:solidFill>
                  <a:schemeClr val="bg1"/>
                </a:solidFill>
                <a:latin typeface="微软雅黑" panose="020B0703020204020201" charset="-122"/>
                <a:ea typeface="微软雅黑" panose="020B0703020204020201" charset="-122"/>
                <a:sym typeface="+mn-ea"/>
              </a:rPr>
              <a:t>架</a:t>
            </a:r>
          </a:p>
        </p:txBody>
      </p:sp>
      <p:sp>
        <p:nvSpPr>
          <p:cNvPr id="86" name="文本框 85"/>
          <p:cNvSpPr txBox="1"/>
          <p:nvPr/>
        </p:nvSpPr>
        <p:spPr>
          <a:xfrm>
            <a:off x="544578" y="3244922"/>
            <a:ext cx="10086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703020204020201" charset="-122"/>
                <a:ea typeface="微软雅黑" panose="020B0703020204020201" charset="-122"/>
              </a:rPr>
              <a:t>增值优惠</a:t>
            </a:r>
            <a:r>
              <a:rPr lang="en-U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703020204020201" charset="-122"/>
                <a:ea typeface="微软雅黑" panose="020B0703020204020201" charset="-122"/>
              </a:rPr>
              <a:t>2</a:t>
            </a:r>
            <a:endParaRPr lang="en-US" sz="1400" kern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703020204020201" charset="-122"/>
              <a:ea typeface="微软雅黑" panose="020B0703020204020201" charset="-122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402264" y="6877213"/>
            <a:ext cx="716280" cy="306705"/>
          </a:xfrm>
          <a:prstGeom prst="rect">
            <a:avLst/>
          </a:prstGeom>
          <a:noFill/>
        </p:spPr>
        <p:txBody>
          <a:bodyPr vert="horz" wrap="none" lIns="91440" tIns="45720" rIns="91440" bIns="45720" rtlCol="0">
            <a:spAutoFit/>
          </a:bodyPr>
          <a:lstStyle>
            <a:defPPr>
              <a:defRPr lang="zh-CN"/>
            </a:defPPr>
            <a:lvl1pPr>
              <a:defRPr sz="1800" b="1">
                <a:solidFill>
                  <a:srgbClr val="ED4500"/>
                </a:solidFill>
                <a:latin typeface="微软雅黑" panose="020B0703020204020201" charset="-122"/>
                <a:ea typeface="微软雅黑" panose="020B0703020204020201" charset="-122"/>
                <a:cs typeface="微软雅黑" panose="020B0703020204020201" charset="-122"/>
              </a:defRPr>
            </a:lvl1pPr>
          </a:lstStyle>
          <a:p>
            <a:pPr lvl="0" algn="l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宋体 CN" panose="02020900000000000000" charset="-122"/>
                <a:ea typeface="思源宋体 CN" panose="02020900000000000000" charset="-122"/>
                <a:cs typeface="+mn-cs"/>
                <a:sym typeface="+mn-ea"/>
              </a:rPr>
              <a:t>供需表</a:t>
            </a:r>
          </a:p>
        </p:txBody>
      </p:sp>
      <p:sp>
        <p:nvSpPr>
          <p:cNvPr id="89" name="文本框 88"/>
          <p:cNvSpPr txBox="1"/>
          <p:nvPr/>
        </p:nvSpPr>
        <p:spPr>
          <a:xfrm>
            <a:off x="580414" y="1449180"/>
            <a:ext cx="6481309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zh-CN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参会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费用</a:t>
            </a:r>
            <a:r>
              <a:rPr lang="zh-CN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2000" b="1" smtClean="0"/>
              <a:t>4200</a:t>
            </a:r>
            <a:r>
              <a:rPr lang="zh-CN" altLang="zh-CN" b="1" dirty="0"/>
              <a:t>元</a:t>
            </a:r>
            <a:r>
              <a:rPr lang="en-US" altLang="zh-CN" sz="1400" b="1" dirty="0"/>
              <a:t>/</a:t>
            </a:r>
            <a:r>
              <a:rPr lang="zh-CN" altLang="zh-CN" sz="1400" b="1" dirty="0" smtClean="0"/>
              <a:t>人</a:t>
            </a:r>
            <a:endParaRPr lang="en-US" altLang="zh-CN" sz="1400" b="1" dirty="0"/>
          </a:p>
          <a:p>
            <a:pPr>
              <a:lnSpc>
                <a:spcPts val="2200"/>
              </a:lnSpc>
            </a:pPr>
            <a:r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团队优惠：  </a:t>
            </a:r>
            <a:r>
              <a:rPr lang="en-US" altLang="zh-CN" sz="2000" b="1" smtClean="0"/>
              <a:t>3500</a:t>
            </a:r>
            <a:r>
              <a:rPr lang="zh-CN" altLang="zh-CN" b="1" dirty="0" smtClean="0"/>
              <a:t>元</a:t>
            </a:r>
            <a:r>
              <a:rPr lang="en-US" altLang="zh-CN" sz="1400" b="1" dirty="0"/>
              <a:t>/</a:t>
            </a:r>
            <a:r>
              <a:rPr lang="zh-CN" altLang="zh-CN" sz="1400" b="1"/>
              <a:t>人</a:t>
            </a:r>
            <a:r>
              <a:rPr lang="zh-CN" altLang="zh-CN" sz="1100" b="1" smtClean="0"/>
              <a:t>（</a:t>
            </a:r>
            <a:r>
              <a:rPr lang="zh-CN" altLang="zh-CN" sz="1100" b="1"/>
              <a:t>限同一家公司</a:t>
            </a:r>
            <a:r>
              <a:rPr lang="en-US" altLang="zh-CN" sz="1100" b="1"/>
              <a:t>3</a:t>
            </a:r>
            <a:r>
              <a:rPr lang="zh-CN" altLang="zh-CN" sz="1100" b="1"/>
              <a:t>人及以上</a:t>
            </a:r>
            <a:r>
              <a:rPr lang="zh-CN" altLang="zh-CN" sz="1100" b="1" smtClean="0"/>
              <a:t>同行）</a:t>
            </a:r>
            <a:endParaRPr lang="en-US" altLang="zh-CN" sz="1100" b="1" smtClean="0"/>
          </a:p>
        </p:txBody>
      </p:sp>
      <p:sp>
        <p:nvSpPr>
          <p:cNvPr id="94" name="矩形 93"/>
          <p:cNvSpPr/>
          <p:nvPr/>
        </p:nvSpPr>
        <p:spPr>
          <a:xfrm>
            <a:off x="-11875" y="9779203"/>
            <a:ext cx="7571550" cy="641659"/>
          </a:xfrm>
          <a:prstGeom prst="rect">
            <a:avLst/>
          </a:prstGeom>
          <a:gradFill>
            <a:gsLst>
              <a:gs pos="0">
                <a:srgbClr val="051262"/>
              </a:gs>
              <a:gs pos="100000">
                <a:srgbClr val="47045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/>
        </p:nvSpPr>
        <p:spPr>
          <a:xfrm>
            <a:off x="2332022" y="9828681"/>
            <a:ext cx="4669131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zh-CN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许</a:t>
            </a:r>
            <a:r>
              <a:rPr lang="zh-CN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国军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15692102049    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021-51595834       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xuguojun@smm.cn</a:t>
            </a:r>
            <a:endParaRPr lang="zh-CN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600"/>
              </a:lnSpc>
            </a:pPr>
            <a:r>
              <a:rPr lang="zh-CN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许寅雯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13661724296    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021-55600666       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snta307@csnta.org</a:t>
            </a:r>
            <a:endParaRPr lang="zh-CN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763175" y="9931274"/>
            <a:ext cx="1082348" cy="2975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600"/>
              </a:lnSpc>
            </a:pPr>
            <a:r>
              <a:rPr lang="zh-CN" altLang="zh-CN" sz="1400" b="1" dirty="0">
                <a:solidFill>
                  <a:schemeClr val="bg1"/>
                </a:solidFill>
              </a:rPr>
              <a:t>参会联系人</a:t>
            </a:r>
            <a:endParaRPr lang="zh-CN" altLang="zh-CN" sz="1400" dirty="0">
              <a:solidFill>
                <a:schemeClr val="bg1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505295" y="670980"/>
            <a:ext cx="126829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1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9</a:t>
            </a:r>
            <a:r>
              <a:rPr lang="zh-CN" altLang="zh-CN" sz="11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11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17-18</a:t>
            </a:r>
            <a:r>
              <a:rPr lang="zh-CN" altLang="zh-CN" sz="11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日 上海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80414" y="2050484"/>
            <a:ext cx="32842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smtClean="0"/>
              <a:t>*以上费用</a:t>
            </a:r>
            <a:r>
              <a:rPr lang="zh-CN" altLang="zh-CN" sz="1100" b="1" smtClean="0"/>
              <a:t>含</a:t>
            </a:r>
            <a:r>
              <a:rPr lang="zh-CN" altLang="zh-CN" sz="1100" b="1"/>
              <a:t>资料及用餐，差旅及住宿自理</a:t>
            </a:r>
            <a:endParaRPr lang="zh-CN" altLang="en-US" sz="1100"/>
          </a:p>
        </p:txBody>
      </p:sp>
    </p:spTree>
    <p:extLst>
      <p:ext uri="{BB962C8B-B14F-4D97-AF65-F5344CB8AC3E}">
        <p14:creationId xmlns:p14="http://schemas.microsoft.com/office/powerpoint/2010/main" val="70700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1925</TotalTime>
  <Words>1485</Words>
  <Application>Microsoft Office PowerPoint</Application>
  <PresentationFormat>自定义</PresentationFormat>
  <Paragraphs>269</Paragraphs>
  <Slides>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6" baseType="lpstr">
      <vt:lpstr>Franchise</vt:lpstr>
      <vt:lpstr>思源宋体 CN</vt:lpstr>
      <vt:lpstr>宋体</vt:lpstr>
      <vt:lpstr>微软雅黑</vt:lpstr>
      <vt:lpstr>微软雅黑</vt:lpstr>
      <vt:lpstr>Arial</vt:lpstr>
      <vt:lpstr>Calibri</vt:lpstr>
      <vt:lpstr>Calibri Light</vt:lpstr>
      <vt:lpstr>Times New Roman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mycomputer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陈邵琴</dc:creator>
  <cp:lastModifiedBy>吴金旻</cp:lastModifiedBy>
  <cp:revision>105</cp:revision>
  <cp:lastPrinted>2019-10-24T10:28:53Z</cp:lastPrinted>
  <dcterms:created xsi:type="dcterms:W3CDTF">2019-10-22T07:50:20Z</dcterms:created>
  <dcterms:modified xsi:type="dcterms:W3CDTF">2020-04-07T06:43:57Z</dcterms:modified>
</cp:coreProperties>
</file>